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4"/>
  </p:handoutMasterIdLst>
  <p:sldIdLst>
    <p:sldId id="256" r:id="rId3"/>
    <p:sldId id="257" r:id="rId5"/>
    <p:sldId id="258" r:id="rId6"/>
    <p:sldId id="259" r:id="rId7"/>
    <p:sldId id="260" r:id="rId8"/>
    <p:sldId id="261" r:id="rId9"/>
    <p:sldId id="271" r:id="rId10"/>
    <p:sldId id="272" r:id="rId11"/>
    <p:sldId id="273" r:id="rId12"/>
    <p:sldId id="274" r:id="rId13"/>
    <p:sldId id="275" r:id="rId14"/>
    <p:sldId id="276" r:id="rId15"/>
    <p:sldId id="262" r:id="rId16"/>
    <p:sldId id="263" r:id="rId17"/>
    <p:sldId id="264" r:id="rId18"/>
    <p:sldId id="265" r:id="rId19"/>
    <p:sldId id="266" r:id="rId20"/>
    <p:sldId id="268" r:id="rId21"/>
    <p:sldId id="269" r:id="rId22"/>
    <p:sldId id="270" r:id="rId23"/>
    <p:sldId id="284" r:id="rId24"/>
    <p:sldId id="285" r:id="rId25"/>
    <p:sldId id="286" r:id="rId26"/>
    <p:sldId id="287" r:id="rId27"/>
    <p:sldId id="288" r:id="rId28"/>
    <p:sldId id="289" r:id="rId29"/>
    <p:sldId id="290" r:id="rId30"/>
    <p:sldId id="291" r:id="rId31"/>
    <p:sldId id="292" r:id="rId32"/>
    <p:sldId id="294" r:id="rId33"/>
    <p:sldId id="295" r:id="rId34"/>
    <p:sldId id="296" r:id="rId35"/>
    <p:sldId id="297" r:id="rId36"/>
    <p:sldId id="298" r:id="rId37"/>
    <p:sldId id="299" r:id="rId38"/>
    <p:sldId id="300" r:id="rId39"/>
    <p:sldId id="301" r:id="rId40"/>
    <p:sldId id="302" r:id="rId41"/>
    <p:sldId id="303" r:id="rId42"/>
    <p:sldId id="304" r:id="rId43"/>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BEC8"/>
    <a:srgbClr val="202020"/>
    <a:srgbClr val="FFFFFF"/>
    <a:srgbClr val="ADBFC9"/>
    <a:srgbClr val="B2B2B2"/>
    <a:srgbClr val="323232"/>
    <a:srgbClr val="CC3300"/>
    <a:srgbClr val="CC0000"/>
    <a:srgbClr val="FF33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6374"/>
  </p:normalViewPr>
  <p:slideViewPr>
    <p:cSldViewPr snapToGrid="0" showGuides="1">
      <p:cViewPr varScale="1">
        <p:scale>
          <a:sx n="127" d="100"/>
          <a:sy n="127" d="100"/>
        </p:scale>
        <p:origin x="1952" y="184"/>
      </p:cViewPr>
      <p:guideLst>
        <p:guide orient="horz" pos="2148"/>
        <p:guide pos="3840"/>
      </p:guideLst>
    </p:cSldViewPr>
  </p:slideViewPr>
  <p:outlineViewPr>
    <p:cViewPr>
      <p:scale>
        <a:sx n="33" d="100"/>
        <a:sy n="33" d="100"/>
      </p:scale>
      <p:origin x="0" y="0"/>
    </p:cViewPr>
  </p:outlin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F766190A-F857-474C-9DDA-8536BC87D983}" type="slidenum">
              <a:rPr kumimoji="1" lang="zh-CN" altLang="en-US" smtClean="0"/>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F766190A-F857-474C-9DDA-8536BC87D983}"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4400" b="0">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469127"/>
            <a:ext cx="10307927" cy="4093347"/>
          </a:xfrm>
        </p:spPr>
        <p:txBody>
          <a:bodyPr anchor="b">
            <a:normAutofit/>
          </a:bodyPr>
          <a:lstStyle>
            <a:lvl1pPr>
              <a:defRPr sz="6000">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10307926" cy="647555"/>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4400" b="0" i="0">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9788" y="1744961"/>
            <a:ext cx="5157787"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400" b="0">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3200" b="0">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44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5.png"/><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1.jpeg"/><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hyperlink" Target="coco://sendMessage/?ext=%7B%22s%24wiki_link%22%3A%22https%3A%2F%2Fm.baike.com%2Fwikiid%2F2062091128783004424%22%7D&amp;msg=%E5%A4%9A%E5%8F%91%E6%80%A7%E9%AA%A8%E9%AB%93%E7%98%A4" TargetMode="Externa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image" Target="../media/image21.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hyperlink" Target="coco://sendMessage/?ext=%7B%22s%24wiki_link%22%3A%22https%3A%2F%2Fm.baike.com%2Fwikiid%2F7672962673624379364%22%7D&amp;msg=%E6%B0%A7%E6%B0%94" TargetMode="Externa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26.png"/></Relationships>
</file>

<file path=ppt/slides/_rels/slide29.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2.xml"/><Relationship Id="rId7" Type="http://schemas.openxmlformats.org/officeDocument/2006/relationships/image" Target="../media/image29.jpeg"/><Relationship Id="rId6" Type="http://schemas.openxmlformats.org/officeDocument/2006/relationships/image" Target="../media/image28.png"/><Relationship Id="rId5" Type="http://schemas.openxmlformats.org/officeDocument/2006/relationships/hyperlink" Target="https://zh.wikipedia.org/wiki/%E6%B1%97" TargetMode="External"/><Relationship Id="rId4" Type="http://schemas.openxmlformats.org/officeDocument/2006/relationships/hyperlink" Target="https://zh.wikipedia.org/wiki/%E9%B3%9E" TargetMode="External"/><Relationship Id="rId3" Type="http://schemas.openxmlformats.org/officeDocument/2006/relationships/hyperlink" Target="https://zh.wikipedia.org/w/index.php?title=%E8%BF%87%E6%95%8F%E6%80%A7%E7%9A%AE%E7%82%8E&amp;action=edit&amp;redlink=1" TargetMode="External"/><Relationship Id="rId2" Type="http://schemas.openxmlformats.org/officeDocument/2006/relationships/hyperlink" Target="https://zh.wikipedia.org/wiki/%E7%99%BD%E5%86%85%E9%9A%9C" TargetMode="External"/><Relationship Id="rId1" Type="http://schemas.openxmlformats.org/officeDocument/2006/relationships/hyperlink" Target="https://zh.wikipedia.org/wiki/%E7%9C%BC%E5%8E%8B"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30.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654685"/>
            <a:ext cx="9144000" cy="3019425"/>
          </a:xfrm>
        </p:spPr>
        <p:txBody>
          <a:bodyPr>
            <a:normAutofit/>
          </a:bodyPr>
          <a:lstStyle/>
          <a:p>
            <a:r>
              <a:rPr lang="zh-CN" altLang="en-US" b="1" dirty="0">
                <a:effectLst/>
                <a:latin typeface="SimSong Bold" panose="02020300000000000000" charset="-122"/>
                <a:ea typeface="SimSong Bold" panose="02020300000000000000" charset="-122"/>
              </a:rPr>
              <a:t>地塞米松</a:t>
            </a:r>
            <a:r>
              <a:rPr lang="en-US" altLang="zh-CN" dirty="0">
                <a:effectLst/>
              </a:rPr>
              <a:t> </a:t>
            </a:r>
            <a:r>
              <a:rPr lang="en-US" altLang="zh-CN" sz="2000" dirty="0">
                <a:effectLst/>
                <a:latin typeface="Delivery Regular" panose="020F0406020204020204" charset="0"/>
                <a:cs typeface="Delivery Regular" panose="020F0406020204020204" charset="0"/>
              </a:rPr>
              <a:t>Dexamethasone</a:t>
            </a:r>
            <a:endParaRPr lang="en-US" altLang="zh-CN" sz="2000" dirty="0">
              <a:effectLst/>
              <a:latin typeface="Delivery Regular" panose="020F0406020204020204" charset="0"/>
              <a:cs typeface="Delivery Regular" panose="020F0406020204020204" charset="0"/>
            </a:endParaRPr>
          </a:p>
        </p:txBody>
      </p:sp>
      <p:sp>
        <p:nvSpPr>
          <p:cNvPr id="5" name="副标题 4"/>
          <p:cNvSpPr>
            <a:spLocks noGrp="1"/>
          </p:cNvSpPr>
          <p:nvPr>
            <p:ph type="subTitle" idx="1"/>
          </p:nvPr>
        </p:nvSpPr>
        <p:spPr>
          <a:xfrm>
            <a:off x="3126740" y="4632008"/>
            <a:ext cx="9144000" cy="1655762"/>
          </a:xfrm>
        </p:spPr>
        <p:txBody>
          <a:bodyPr/>
          <a:lstStyle/>
          <a:p>
            <a:r>
              <a:rPr lang="zh-CN" altLang="en-US" sz="1400" dirty="0">
                <a:latin typeface="SimSong Regular" panose="02020300000000000000" charset="-122"/>
                <a:ea typeface="SimSong Regular" panose="02020300000000000000" charset="-122"/>
                <a:cs typeface="SimSong Regular" panose="02020300000000000000" charset="-122"/>
              </a:rPr>
              <a:t>汇报人：邢鹤馨</a:t>
            </a:r>
            <a:r>
              <a:rPr lang="en-US" altLang="zh-CN" sz="1400" dirty="0">
                <a:latin typeface="SimSong Regular" panose="02020300000000000000" charset="-122"/>
                <a:ea typeface="SimSong Regular" panose="02020300000000000000" charset="-122"/>
                <a:cs typeface="SimSong Regular" panose="02020300000000000000" charset="-122"/>
              </a:rPr>
              <a:t> </a:t>
            </a:r>
            <a:r>
              <a:rPr lang="zh-CN" altLang="en-US" sz="1400" dirty="0">
                <a:latin typeface="SimSong Regular" panose="02020300000000000000" charset="-122"/>
                <a:ea typeface="SimSong Regular" panose="02020300000000000000" charset="-122"/>
                <a:cs typeface="SimSong Regular" panose="02020300000000000000" charset="-122"/>
              </a:rPr>
              <a:t>张展浩</a:t>
            </a:r>
            <a:r>
              <a:rPr lang="en-US" altLang="zh-CN" sz="1400" dirty="0">
                <a:latin typeface="SimSong Regular" panose="02020300000000000000" charset="-122"/>
                <a:ea typeface="SimSong Regular" panose="02020300000000000000" charset="-122"/>
                <a:cs typeface="SimSong Regular" panose="02020300000000000000" charset="-122"/>
              </a:rPr>
              <a:t> </a:t>
            </a:r>
            <a:r>
              <a:rPr lang="zh-CN" altLang="en-US" sz="1400" dirty="0">
                <a:latin typeface="SimSong Regular" panose="02020300000000000000" charset="-122"/>
                <a:ea typeface="SimSong Regular" panose="02020300000000000000" charset="-122"/>
                <a:cs typeface="SimSong Regular" panose="02020300000000000000" charset="-122"/>
              </a:rPr>
              <a:t>李辰宇</a:t>
            </a:r>
            <a:r>
              <a:rPr lang="en-US" altLang="zh-CN" sz="1400" dirty="0">
                <a:latin typeface="SimSong Regular" panose="02020300000000000000" charset="-122"/>
                <a:ea typeface="SimSong Regular" panose="02020300000000000000" charset="-122"/>
                <a:cs typeface="SimSong Regular" panose="02020300000000000000" charset="-122"/>
              </a:rPr>
              <a:t> </a:t>
            </a:r>
            <a:r>
              <a:rPr lang="zh-CN" altLang="en-US" sz="1400" dirty="0">
                <a:latin typeface="SimSong Regular" panose="02020300000000000000" charset="-122"/>
                <a:ea typeface="SimSong Regular" panose="02020300000000000000" charset="-122"/>
                <a:cs typeface="SimSong Regular" panose="02020300000000000000" charset="-122"/>
              </a:rPr>
              <a:t>张骞</a:t>
            </a:r>
            <a:r>
              <a:rPr lang="en-US" altLang="zh-CN" sz="1400" dirty="0">
                <a:latin typeface="SimSong Regular" panose="02020300000000000000" charset="-122"/>
                <a:ea typeface="SimSong Regular" panose="02020300000000000000" charset="-122"/>
                <a:cs typeface="SimSong Regular" panose="02020300000000000000" charset="-122"/>
              </a:rPr>
              <a:t> </a:t>
            </a:r>
            <a:r>
              <a:rPr lang="zh-CN" altLang="en-US" sz="1400" dirty="0">
                <a:latin typeface="SimSong Regular" panose="02020300000000000000" charset="-122"/>
                <a:ea typeface="SimSong Regular" panose="02020300000000000000" charset="-122"/>
                <a:cs typeface="SimSong Regular" panose="02020300000000000000" charset="-122"/>
              </a:rPr>
              <a:t>王盈清</a:t>
            </a:r>
            <a:r>
              <a:rPr lang="en-US" altLang="zh-CN" sz="1400" dirty="0">
                <a:latin typeface="SimSong Regular" panose="02020300000000000000" charset="-122"/>
                <a:ea typeface="SimSong Regular" panose="02020300000000000000" charset="-122"/>
                <a:cs typeface="SimSong Regular" panose="02020300000000000000" charset="-122"/>
              </a:rPr>
              <a:t> </a:t>
            </a:r>
            <a:r>
              <a:rPr lang="zh-CN" altLang="en-US" sz="1400" dirty="0">
                <a:latin typeface="SimSong Regular" panose="02020300000000000000" charset="-122"/>
                <a:ea typeface="SimSong Regular" panose="02020300000000000000" charset="-122"/>
                <a:cs typeface="SimSong Regular" panose="02020300000000000000" charset="-122"/>
              </a:rPr>
              <a:t>韩冰</a:t>
            </a:r>
            <a:endParaRPr lang="zh-CN" altLang="en-US" sz="1400" dirty="0">
              <a:latin typeface="SimSong Regular" panose="02020300000000000000" charset="-122"/>
              <a:ea typeface="SimSong Regular" panose="02020300000000000000" charset="-122"/>
              <a:cs typeface="SimSong Regular" panose="02020300000000000000"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ph idx="1"/>
          </p:nvPr>
        </p:nvSpPr>
        <p:spPr>
          <a:xfrm>
            <a:off x="774700" y="1896110"/>
            <a:ext cx="6167755" cy="3962400"/>
          </a:xfrm>
        </p:spPr>
        <p:txBody>
          <a:bodyPr>
            <a:normAutofit/>
          </a:bodyPr>
          <a:p>
            <a:pPr fontAlgn="auto">
              <a:lnSpc>
                <a:spcPct val="150000"/>
              </a:lnSpc>
            </a:pPr>
            <a:r>
              <a:rPr lang="en-US" altLang="zh-CN" sz="2000">
                <a:latin typeface="SimSong Regular" panose="02020300000000000000" charset="-122"/>
                <a:ea typeface="SimSong Regular" panose="02020300000000000000" charset="-122"/>
                <a:cs typeface="SimSong Regular" panose="02020300000000000000" charset="-122"/>
              </a:rPr>
              <a:t>·</a:t>
            </a:r>
            <a:r>
              <a:rPr lang="zh-CN" altLang="en-US" sz="2000">
                <a:latin typeface="SimSong Regular" panose="02020300000000000000" charset="-122"/>
                <a:ea typeface="SimSong Regular" panose="02020300000000000000" charset="-122"/>
                <a:cs typeface="SimSong Regular" panose="02020300000000000000" charset="-122"/>
              </a:rPr>
              <a:t>在水中几乎不溶，但在醇、醚、氯仿和二硫化碳中可溶。在水中几乎不溶，溶解度在水中约为0.1mg/mL。两粒大米溶解在500ml的水中。</a:t>
            </a:r>
            <a:endParaRPr lang="zh-CN" altLang="en-US" sz="2000">
              <a:latin typeface="SimSong Regular" panose="02020300000000000000" charset="-122"/>
              <a:ea typeface="SimSong Regular" panose="02020300000000000000" charset="-122"/>
              <a:cs typeface="SimSong Regular" panose="02020300000000000000" charset="-122"/>
            </a:endParaRPr>
          </a:p>
          <a:p>
            <a:endParaRPr lang="zh-CN" altLang="en-US" sz="2000">
              <a:latin typeface="SimSong Regular" panose="02020300000000000000" charset="-122"/>
              <a:ea typeface="SimSong Regular" panose="02020300000000000000" charset="-122"/>
              <a:cs typeface="SimSong Regular" panose="02020300000000000000" charset="-122"/>
              <a:sym typeface="+mn-ea"/>
            </a:endParaRPr>
          </a:p>
          <a:p>
            <a:pPr fontAlgn="auto">
              <a:lnSpc>
                <a:spcPct val="150000"/>
              </a:lnSpc>
            </a:pPr>
            <a:r>
              <a:rPr lang="en-US" altLang="zh-CN" sz="2000">
                <a:latin typeface="SimSong Regular" panose="02020300000000000000" charset="-122"/>
                <a:ea typeface="SimSong Regular" panose="02020300000000000000" charset="-122"/>
                <a:cs typeface="SimSong Regular" panose="02020300000000000000" charset="-122"/>
                <a:sym typeface="+mn-ea"/>
              </a:rPr>
              <a:t>·</a:t>
            </a:r>
            <a:r>
              <a:rPr lang="zh-CN" altLang="en-US" sz="2000">
                <a:latin typeface="SimSong Regular" panose="02020300000000000000" charset="-122"/>
                <a:ea typeface="SimSong Regular" panose="02020300000000000000" charset="-122"/>
                <a:cs typeface="SimSong Regular" panose="02020300000000000000" charset="-122"/>
                <a:sym typeface="+mn-ea"/>
              </a:rPr>
              <a:t>地塞米松在酸性和碱性环境中都相当稳定，但在强酸或强碱的环境下可被水解。</a:t>
            </a:r>
            <a:endParaRPr lang="zh-CN" altLang="en-US" sz="2000">
              <a:latin typeface="SimSong Regular" panose="02020300000000000000" charset="-122"/>
              <a:ea typeface="SimSong Regular" panose="02020300000000000000" charset="-122"/>
              <a:cs typeface="SimSong Regular" panose="02020300000000000000" charset="-122"/>
            </a:endParaRPr>
          </a:p>
          <a:p>
            <a:pPr marL="0" indent="0">
              <a:buNone/>
            </a:pPr>
            <a:endParaRPr lang="zh-CN" altLang="en-US" sz="2000">
              <a:latin typeface="SimSong Regular" panose="02020300000000000000" charset="-122"/>
              <a:ea typeface="SimSong Regular" panose="02020300000000000000" charset="-122"/>
              <a:cs typeface="SimSong Regular" panose="02020300000000000000" charset="-122"/>
            </a:endParaRPr>
          </a:p>
        </p:txBody>
      </p:sp>
      <p:pic>
        <p:nvPicPr>
          <p:cNvPr id="5" name="图片 5" descr="截屏2024-03-18 14.53.39"/>
          <p:cNvPicPr>
            <a:picLocks noChangeAspect="1"/>
          </p:cNvPicPr>
          <p:nvPr>
            <p:custDataLst>
              <p:tags r:id="rId1"/>
            </p:custDataLst>
          </p:nvPr>
        </p:nvPicPr>
        <p:blipFill>
          <a:blip r:embed="rId2"/>
          <a:srcRect l="11231" r="15303"/>
          <a:stretch>
            <a:fillRect/>
          </a:stretch>
        </p:blipFill>
        <p:spPr>
          <a:xfrm>
            <a:off x="7183755" y="1221105"/>
            <a:ext cx="3886200" cy="4561840"/>
          </a:xfrm>
          <a:prstGeom prst="rect">
            <a:avLst/>
          </a:prstGeom>
        </p:spPr>
      </p:pic>
      <p:sp>
        <p:nvSpPr>
          <p:cNvPr id="6" name="矩形 5"/>
          <p:cNvSpPr/>
          <p:nvPr/>
        </p:nvSpPr>
        <p:spPr>
          <a:xfrm>
            <a:off x="0" y="671830"/>
            <a:ext cx="4144645" cy="211455"/>
          </a:xfrm>
          <a:prstGeom prst="rect">
            <a:avLst/>
          </a:prstGeom>
          <a:solidFill>
            <a:srgbClr val="ACBEC8"/>
          </a:solidFill>
          <a:ln>
            <a:solidFill>
              <a:srgbClr val="ADBFC9"/>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ph idx="1"/>
          </p:nvPr>
        </p:nvSpPr>
        <p:spPr>
          <a:xfrm>
            <a:off x="725170" y="1251585"/>
            <a:ext cx="6226175" cy="5049520"/>
          </a:xfrm>
        </p:spPr>
        <p:txBody>
          <a:bodyPr>
            <a:normAutofit/>
          </a:bodyPr>
          <a:p>
            <a:pPr fontAlgn="auto">
              <a:lnSpc>
                <a:spcPct val="150000"/>
              </a:lnSpc>
            </a:pPr>
            <a:r>
              <a:rPr lang="en-US" altLang="zh-CN" sz="2000">
                <a:latin typeface="SimSong Regular" panose="02020300000000000000" charset="-122"/>
                <a:ea typeface="SimSong Regular" panose="02020300000000000000" charset="-122"/>
              </a:rPr>
              <a:t>  </a:t>
            </a:r>
            <a:r>
              <a:rPr lang="zh-CN" altLang="en-US" sz="2000">
                <a:latin typeface="SimSong Regular" panose="02020300000000000000" charset="-122"/>
                <a:ea typeface="SimSong Regular" panose="02020300000000000000" charset="-122"/>
              </a:rPr>
              <a:t>地塞米松具有较强的抗氧化性，可以抵抗氧化剂的氧化。地塞米松具有抗氧化性，而不是强氧化性。抗氧化性是指其能够抵抗自由基或其他氧化物质对人体造成的损害。地塞米松在人体内可以抵抗氧化应激，减少炎症反应，这是它的抗氧化性的表现。</a:t>
            </a:r>
            <a:endParaRPr lang="zh-CN" altLang="en-US" sz="2000">
              <a:latin typeface="SimSong Regular" panose="02020300000000000000" charset="-122"/>
              <a:ea typeface="SimSong Regular" panose="02020300000000000000" charset="-122"/>
            </a:endParaRPr>
          </a:p>
          <a:p>
            <a:pPr fontAlgn="auto">
              <a:lnSpc>
                <a:spcPct val="150000"/>
              </a:lnSpc>
            </a:pPr>
            <a:r>
              <a:rPr lang="en-US" altLang="zh-CN" sz="2000">
                <a:latin typeface="SimSong Regular" panose="02020300000000000000" charset="-122"/>
                <a:ea typeface="SimSong Regular" panose="02020300000000000000" charset="-122"/>
              </a:rPr>
              <a:t>  </a:t>
            </a:r>
            <a:r>
              <a:rPr lang="zh-CN" altLang="en-US" sz="2000">
                <a:latin typeface="SimSong Regular" panose="02020300000000000000" charset="-122"/>
                <a:ea typeface="SimSong Regular" panose="02020300000000000000" charset="-122"/>
              </a:rPr>
              <a:t>新冠肺炎患者的肺部炎症往往与氧化应激反应有关，地塞米松可以抵抗这种氧化应激，减轻肺部的炎症反应。地塞米松还被用于防止器官移植后的排斥反应。这是因为地塞米松可以抵抗移植器官引发的氧化应激反应，从而减轻排斥反应。</a:t>
            </a:r>
            <a:endParaRPr lang="zh-CN" altLang="en-US" sz="2000">
              <a:latin typeface="SimSong Regular" panose="02020300000000000000" charset="-122"/>
              <a:ea typeface="SimSong Regular" panose="02020300000000000000" charset="-122"/>
            </a:endParaRPr>
          </a:p>
        </p:txBody>
      </p:sp>
      <p:pic>
        <p:nvPicPr>
          <p:cNvPr id="5" name="图片 4" descr="WechatIMG1012"/>
          <p:cNvPicPr>
            <a:picLocks noChangeAspect="1"/>
          </p:cNvPicPr>
          <p:nvPr/>
        </p:nvPicPr>
        <p:blipFill>
          <a:blip r:embed="rId1"/>
          <a:srcRect l="2134" t="3973" r="2980" b="2869"/>
          <a:stretch>
            <a:fillRect/>
          </a:stretch>
        </p:blipFill>
        <p:spPr>
          <a:xfrm>
            <a:off x="7085965" y="1766570"/>
            <a:ext cx="4571365" cy="3740785"/>
          </a:xfrm>
          <a:prstGeom prst="rect">
            <a:avLst/>
          </a:prstGeom>
        </p:spPr>
      </p:pic>
      <p:sp>
        <p:nvSpPr>
          <p:cNvPr id="6" name="矩形 5"/>
          <p:cNvSpPr/>
          <p:nvPr/>
        </p:nvSpPr>
        <p:spPr>
          <a:xfrm>
            <a:off x="0" y="527050"/>
            <a:ext cx="4144645" cy="211455"/>
          </a:xfrm>
          <a:prstGeom prst="rect">
            <a:avLst/>
          </a:prstGeom>
          <a:solidFill>
            <a:srgbClr val="ACBEC8"/>
          </a:solidFill>
          <a:ln>
            <a:solidFill>
              <a:srgbClr val="ADBFC9"/>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ph idx="1"/>
          </p:nvPr>
        </p:nvSpPr>
        <p:spPr>
          <a:xfrm>
            <a:off x="875665" y="2271395"/>
            <a:ext cx="5073650" cy="3349625"/>
          </a:xfrm>
        </p:spPr>
        <p:txBody>
          <a:bodyPr>
            <a:normAutofit/>
          </a:bodyPr>
          <a:p>
            <a:pPr fontAlgn="auto">
              <a:lnSpc>
                <a:spcPct val="150000"/>
              </a:lnSpc>
            </a:pPr>
            <a:r>
              <a:rPr lang="en-US" altLang="zh-CN" sz="2000">
                <a:latin typeface="SimSong Regular" panose="02020300000000000000" charset="-122"/>
                <a:ea typeface="SimSong Regular" panose="02020300000000000000" charset="-122"/>
                <a:cs typeface="SimSong Regular" panose="02020300000000000000" charset="-122"/>
              </a:rPr>
              <a:t>  </a:t>
            </a:r>
            <a:r>
              <a:rPr lang="zh-CN" altLang="en-US" sz="2000">
                <a:latin typeface="SimSong Regular" panose="02020300000000000000" charset="-122"/>
                <a:ea typeface="SimSong Regular" panose="02020300000000000000" charset="-122"/>
                <a:cs typeface="SimSong Regular" panose="02020300000000000000" charset="-122"/>
              </a:rPr>
              <a:t>地塞米松的熔点在262-264℃。这是一个相当高的温度，超过了许多常见物质的熔点，如水、铝等，但低于一些金属的熔点，如铁、铜等。烹饪时的温度一般不会超过200摄氏度。所以想要溶解地塞米松通常需要在专业的设备中进行。</a:t>
            </a:r>
            <a:endParaRPr lang="zh-CN" altLang="en-US" sz="2000">
              <a:latin typeface="SimSong Regular" panose="02020300000000000000" charset="-122"/>
              <a:ea typeface="SimSong Regular" panose="02020300000000000000" charset="-122"/>
              <a:cs typeface="SimSong Regular" panose="02020300000000000000" charset="-122"/>
            </a:endParaRPr>
          </a:p>
        </p:txBody>
      </p:sp>
      <p:pic>
        <p:nvPicPr>
          <p:cNvPr id="5" name="图片 4" descr="截屏2024-03-18 14.50.50"/>
          <p:cNvPicPr>
            <a:picLocks noChangeAspect="1"/>
          </p:cNvPicPr>
          <p:nvPr>
            <p:custDataLst>
              <p:tags r:id="rId1"/>
            </p:custDataLst>
          </p:nvPr>
        </p:nvPicPr>
        <p:blipFill>
          <a:blip r:embed="rId2"/>
          <a:srcRect l="15365" t="4128" r="22136" b="6132"/>
          <a:stretch>
            <a:fillRect/>
          </a:stretch>
        </p:blipFill>
        <p:spPr>
          <a:xfrm>
            <a:off x="6075680" y="1369060"/>
            <a:ext cx="5577205" cy="3971925"/>
          </a:xfrm>
          <a:prstGeom prst="rect">
            <a:avLst/>
          </a:prstGeom>
        </p:spPr>
      </p:pic>
      <p:sp>
        <p:nvSpPr>
          <p:cNvPr id="6" name="矩形 5"/>
          <p:cNvSpPr/>
          <p:nvPr/>
        </p:nvSpPr>
        <p:spPr>
          <a:xfrm>
            <a:off x="0" y="796290"/>
            <a:ext cx="4144645" cy="211455"/>
          </a:xfrm>
          <a:prstGeom prst="rect">
            <a:avLst/>
          </a:prstGeom>
          <a:solidFill>
            <a:srgbClr val="ACBEC8"/>
          </a:solidFill>
          <a:ln>
            <a:solidFill>
              <a:srgbClr val="ADBFC9"/>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875665" y="2572385"/>
            <a:ext cx="3681730" cy="13176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effectLst/>
                <a:latin typeface="+mj-lt"/>
                <a:ea typeface="+mj-ea"/>
                <a:cs typeface="+mj-cs"/>
              </a:defRPr>
            </a:lvl1pPr>
          </a:lstStyle>
          <a:p>
            <a:r>
              <a:rPr lang="zh-CN" altLang="en-US" sz="5400" b="1">
                <a:latin typeface="SimSong Bold" panose="02020300000000000000" charset="-122"/>
                <a:ea typeface="SimSong Bold" panose="02020300000000000000" charset="-122"/>
              </a:rPr>
              <a:t>药理</a:t>
            </a:r>
            <a:r>
              <a:rPr lang="zh-CN" altLang="en-US" sz="5400" b="1">
                <a:latin typeface="SimSong Bold" panose="02020300000000000000" charset="-122"/>
                <a:ea typeface="SimSong Bold" panose="02020300000000000000" charset="-122"/>
              </a:rPr>
              <a:t>作用</a:t>
            </a:r>
            <a:endParaRPr lang="zh-CN" altLang="en-US" sz="5400" b="1">
              <a:latin typeface="SimSong Bold" panose="02020300000000000000" charset="-122"/>
              <a:ea typeface="SimSong Bold" panose="02020300000000000000" charset="-122"/>
            </a:endParaRPr>
          </a:p>
        </p:txBody>
      </p:sp>
      <p:sp>
        <p:nvSpPr>
          <p:cNvPr id="6" name="文本占位符 5"/>
          <p:cNvSpPr>
            <a:spLocks noGrp="1"/>
          </p:cNvSpPr>
          <p:nvPr>
            <p:ph type="body" idx="1"/>
          </p:nvPr>
        </p:nvSpPr>
        <p:spPr>
          <a:xfrm>
            <a:off x="1955800" y="4072255"/>
            <a:ext cx="1119505" cy="605155"/>
          </a:xfrm>
        </p:spPr>
        <p:txBody>
          <a:bodyPr/>
          <a:p>
            <a:r>
              <a:rPr lang="zh-CN" altLang="en-US" sz="1800">
                <a:latin typeface="SimSong Regular" panose="02020300000000000000" charset="-122"/>
                <a:ea typeface="SimSong Regular" panose="02020300000000000000" charset="-122"/>
              </a:rPr>
              <a:t>李辰</a:t>
            </a:r>
            <a:r>
              <a:rPr lang="zh-CN" altLang="en-US" sz="1800">
                <a:latin typeface="SimSong Regular" panose="02020300000000000000" charset="-122"/>
                <a:ea typeface="SimSong Regular" panose="02020300000000000000" charset="-122"/>
              </a:rPr>
              <a:t>宇</a:t>
            </a:r>
            <a:endParaRPr lang="zh-CN" altLang="en-US" sz="1800">
              <a:latin typeface="SimSong Regular" panose="02020300000000000000" charset="-122"/>
              <a:ea typeface="SimSong Regular" panose="02020300000000000000" charset="-122"/>
            </a:endParaRPr>
          </a:p>
        </p:txBody>
      </p:sp>
      <p:pic>
        <p:nvPicPr>
          <p:cNvPr id="7" name="图片 6" descr="multi-drug_combination"/>
          <p:cNvPicPr>
            <a:picLocks noChangeAspect="1"/>
          </p:cNvPicPr>
          <p:nvPr/>
        </p:nvPicPr>
        <p:blipFill>
          <a:blip r:embed="rId1"/>
          <a:srcRect l="1625" b="1001"/>
          <a:stretch>
            <a:fillRect/>
          </a:stretch>
        </p:blipFill>
        <p:spPr>
          <a:xfrm>
            <a:off x="4453255" y="1621790"/>
            <a:ext cx="8531225" cy="34207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90880" y="650875"/>
            <a:ext cx="9662160" cy="1291590"/>
          </a:xfrm>
          <a:prstGeom prst="rect">
            <a:avLst/>
          </a:prstGeom>
          <a:noFill/>
          <a:ln w="9525">
            <a:noFill/>
          </a:ln>
        </p:spPr>
        <p:txBody>
          <a:bodyPr wrap="square">
            <a:spAutoFit/>
          </a:bodyPr>
          <a:p>
            <a:pPr indent="0" fontAlgn="auto">
              <a:lnSpc>
                <a:spcPct val="150000"/>
              </a:lnSpc>
            </a:pPr>
            <a:r>
              <a:rPr lang="en-US" altLang="zh-CN" b="0">
                <a:cs typeface="等线" charset="0"/>
              </a:rPr>
              <a:t>  </a:t>
            </a:r>
            <a:r>
              <a:rPr lang="zh-CN" sz="1600" b="0">
                <a:latin typeface="SimSong Regular" panose="02020300000000000000" charset="-122"/>
                <a:ea typeface="SimSong Regular" panose="02020300000000000000" charset="-122"/>
                <a:cs typeface="等线" charset="0"/>
              </a:rPr>
              <a:t>地塞米松的药理机制是一种人工合成的糖皮质激素，它在人体内通过模拟自然皮质激素的作用发挥其药理效果。这种药物主要通过以下机制影响人体的免疫系统和炎症反应：</a:t>
            </a:r>
            <a:endParaRPr lang="zh-CN" b="0">
              <a:latin typeface="SimSong Regular" panose="02020300000000000000" charset="-122"/>
              <a:ea typeface="SimSong Regular" panose="02020300000000000000" charset="-122"/>
              <a:cs typeface="等线" charset="0"/>
            </a:endParaRPr>
          </a:p>
          <a:p>
            <a:endParaRPr lang="zh-CN" altLang="en-US" b="0">
              <a:latin typeface="SimSong Regular" panose="02020300000000000000" charset="-122"/>
              <a:ea typeface="SimSong Regular" panose="02020300000000000000" charset="-122"/>
              <a:cs typeface="等线" charset="0"/>
            </a:endParaRPr>
          </a:p>
        </p:txBody>
      </p:sp>
      <p:sp>
        <p:nvSpPr>
          <p:cNvPr id="5" name="矩形 4"/>
          <p:cNvSpPr/>
          <p:nvPr/>
        </p:nvSpPr>
        <p:spPr>
          <a:xfrm>
            <a:off x="0" y="260985"/>
            <a:ext cx="4144645" cy="211455"/>
          </a:xfrm>
          <a:prstGeom prst="rect">
            <a:avLst/>
          </a:prstGeom>
          <a:solidFill>
            <a:srgbClr val="ACBEC8"/>
          </a:solidFill>
          <a:ln>
            <a:solidFill>
              <a:srgbClr val="ADBFC9"/>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4" name="图片 3" descr="WechatIMG1010"/>
          <p:cNvPicPr>
            <a:picLocks noChangeAspect="1"/>
          </p:cNvPicPr>
          <p:nvPr/>
        </p:nvPicPr>
        <p:blipFill>
          <a:blip r:embed="rId1"/>
          <a:srcRect l="426" b="405"/>
          <a:stretch>
            <a:fillRect/>
          </a:stretch>
        </p:blipFill>
        <p:spPr>
          <a:xfrm>
            <a:off x="5502275" y="1867535"/>
            <a:ext cx="5878195" cy="4399915"/>
          </a:xfrm>
          <a:prstGeom prst="rect">
            <a:avLst/>
          </a:prstGeom>
        </p:spPr>
      </p:pic>
      <p:sp>
        <p:nvSpPr>
          <p:cNvPr id="6" name="文本框 5"/>
          <p:cNvSpPr txBox="1"/>
          <p:nvPr/>
        </p:nvSpPr>
        <p:spPr>
          <a:xfrm>
            <a:off x="5682615" y="1557655"/>
            <a:ext cx="680085" cy="275590"/>
          </a:xfrm>
          <a:prstGeom prst="rect">
            <a:avLst/>
          </a:prstGeom>
          <a:noFill/>
        </p:spPr>
        <p:txBody>
          <a:bodyPr wrap="square" rtlCol="0">
            <a:spAutoFit/>
          </a:bodyPr>
          <a:p>
            <a:r>
              <a:rPr lang="zh-CN" altLang="en-US" sz="1200">
                <a:latin typeface="SimSong Regular" panose="02020300000000000000" charset="-122"/>
                <a:ea typeface="SimSong Regular" panose="02020300000000000000" charset="-122"/>
              </a:rPr>
              <a:t>总览</a:t>
            </a:r>
            <a:endParaRPr lang="zh-CN" altLang="en-US" sz="1200">
              <a:latin typeface="SimSong Regular" panose="02020300000000000000" charset="-122"/>
              <a:ea typeface="SimSong Regular" panose="02020300000000000000" charset="-122"/>
            </a:endParaRPr>
          </a:p>
        </p:txBody>
      </p:sp>
      <p:sp>
        <p:nvSpPr>
          <p:cNvPr id="7" name="文本框 6"/>
          <p:cNvSpPr txBox="1"/>
          <p:nvPr/>
        </p:nvSpPr>
        <p:spPr>
          <a:xfrm>
            <a:off x="1435100" y="2486660"/>
            <a:ext cx="2417445" cy="500380"/>
          </a:xfrm>
          <a:prstGeom prst="rect">
            <a:avLst/>
          </a:prstGeom>
          <a:noFill/>
          <a:ln w="9525">
            <a:noFill/>
          </a:ln>
        </p:spPr>
        <p:txBody>
          <a:bodyPr>
            <a:noAutofit/>
          </a:bodyPr>
          <a:p>
            <a:pPr indent="0"/>
            <a:r>
              <a:rPr lang="zh-CN" sz="2000">
                <a:latin typeface="SimSong Regular" panose="02020300000000000000" charset="-122"/>
                <a:ea typeface="SimSong Regular" panose="02020300000000000000" charset="-122"/>
                <a:cs typeface="SimSong Regular" panose="02020300000000000000" charset="-122"/>
              </a:rPr>
              <a:t>1. 抗炎作用</a:t>
            </a:r>
            <a:endParaRPr lang="zh-CN" altLang="en-US" sz="2000">
              <a:latin typeface="SimSong Regular" panose="02020300000000000000" charset="-122"/>
              <a:ea typeface="SimSong Regular" panose="02020300000000000000" charset="-122"/>
              <a:cs typeface="SimSong Regular" panose="02020300000000000000" charset="-122"/>
            </a:endParaRPr>
          </a:p>
        </p:txBody>
      </p:sp>
      <p:sp>
        <p:nvSpPr>
          <p:cNvPr id="8" name="文本框 7"/>
          <p:cNvSpPr txBox="1"/>
          <p:nvPr/>
        </p:nvSpPr>
        <p:spPr>
          <a:xfrm>
            <a:off x="1423670" y="3348355"/>
            <a:ext cx="5080000" cy="398780"/>
          </a:xfrm>
          <a:prstGeom prst="rect">
            <a:avLst/>
          </a:prstGeom>
          <a:noFill/>
          <a:ln w="9525">
            <a:noFill/>
          </a:ln>
        </p:spPr>
        <p:txBody>
          <a:bodyPr>
            <a:spAutoFit/>
          </a:bodyPr>
          <a:p>
            <a:pPr indent="0"/>
            <a:r>
              <a:rPr lang="en-US" sz="2000">
                <a:solidFill>
                  <a:srgbClr val="202020"/>
                </a:solidFill>
                <a:latin typeface="SimSong Regular" panose="02020300000000000000" charset="-122"/>
                <a:ea typeface="SimSong Regular" panose="02020300000000000000" charset="-122"/>
                <a:cs typeface="SimSong Regular" panose="02020300000000000000" charset="-122"/>
              </a:rPr>
              <a:t>2. </a:t>
            </a:r>
            <a:r>
              <a:rPr lang="zh-CN" sz="2000">
                <a:solidFill>
                  <a:srgbClr val="202020"/>
                </a:solidFill>
                <a:latin typeface="SimSong Regular" panose="02020300000000000000" charset="-122"/>
                <a:ea typeface="SimSong Regular" panose="02020300000000000000" charset="-122"/>
                <a:cs typeface="SimSong Regular" panose="02020300000000000000" charset="-122"/>
              </a:rPr>
              <a:t>免疫抑制和抗过敏作用</a:t>
            </a:r>
            <a:endParaRPr lang="zh-CN" altLang="en-US" sz="2000">
              <a:solidFill>
                <a:srgbClr val="202020"/>
              </a:solidFill>
              <a:latin typeface="SimSong Regular" panose="02020300000000000000" charset="-122"/>
              <a:ea typeface="SimSong Regular" panose="02020300000000000000" charset="-122"/>
              <a:cs typeface="SimSong Regular" panose="02020300000000000000" charset="-122"/>
            </a:endParaRPr>
          </a:p>
        </p:txBody>
      </p:sp>
      <p:sp>
        <p:nvSpPr>
          <p:cNvPr id="9" name="文本框 8"/>
          <p:cNvSpPr txBox="1"/>
          <p:nvPr/>
        </p:nvSpPr>
        <p:spPr>
          <a:xfrm>
            <a:off x="1450340" y="4259580"/>
            <a:ext cx="5080000" cy="398780"/>
          </a:xfrm>
          <a:prstGeom prst="rect">
            <a:avLst/>
          </a:prstGeom>
          <a:noFill/>
          <a:ln w="9525">
            <a:noFill/>
          </a:ln>
        </p:spPr>
        <p:txBody>
          <a:bodyPr>
            <a:spAutoFit/>
          </a:bodyPr>
          <a:p>
            <a:pPr indent="0"/>
            <a:r>
              <a:rPr lang="en-US" sz="2000">
                <a:latin typeface="SimSong" panose="02020300000000000000" charset="-122"/>
                <a:ea typeface="SimSong" panose="02020300000000000000" charset="-122"/>
                <a:cs typeface="SimSong" panose="02020300000000000000" charset="-122"/>
              </a:rPr>
              <a:t>3. </a:t>
            </a:r>
            <a:r>
              <a:rPr lang="zh-CN" sz="2000">
                <a:latin typeface="SimSong" panose="02020300000000000000" charset="-122"/>
                <a:ea typeface="SimSong" panose="02020300000000000000" charset="-122"/>
                <a:cs typeface="SimSong" panose="02020300000000000000" charset="-122"/>
              </a:rPr>
              <a:t>抗休克作用</a:t>
            </a:r>
            <a:endParaRPr lang="zh-CN" altLang="en-US" sz="2000">
              <a:latin typeface="SimSong" panose="02020300000000000000" charset="-122"/>
              <a:ea typeface="SimSong" panose="02020300000000000000" charset="-122"/>
              <a:cs typeface="SimSong" panose="02020300000000000000" charset="-122"/>
            </a:endParaRPr>
          </a:p>
        </p:txBody>
      </p:sp>
      <p:sp>
        <p:nvSpPr>
          <p:cNvPr id="10" name="文本框 9"/>
          <p:cNvSpPr txBox="1"/>
          <p:nvPr/>
        </p:nvSpPr>
        <p:spPr>
          <a:xfrm>
            <a:off x="1461770" y="5102225"/>
            <a:ext cx="5080000" cy="398780"/>
          </a:xfrm>
          <a:prstGeom prst="rect">
            <a:avLst/>
          </a:prstGeom>
          <a:noFill/>
          <a:ln w="9525">
            <a:noFill/>
          </a:ln>
        </p:spPr>
        <p:txBody>
          <a:bodyPr>
            <a:spAutoFit/>
          </a:bodyPr>
          <a:p>
            <a:pPr marL="0" indent="0" algn="l"/>
            <a:r>
              <a:rPr lang="en-US" altLang="zh-CN" sz="2000">
                <a:latin typeface="SimSong Regular" panose="02020300000000000000" charset="-122"/>
                <a:ea typeface="SimSong Regular" panose="02020300000000000000" charset="-122"/>
                <a:cs typeface="SimSong Regular" panose="02020300000000000000" charset="-122"/>
              </a:rPr>
              <a:t>4</a:t>
            </a:r>
            <a:r>
              <a:rPr lang="zh-CN" sz="2000">
                <a:latin typeface="SimSong Regular" panose="02020300000000000000" charset="-122"/>
                <a:ea typeface="SimSong Regular" panose="02020300000000000000" charset="-122"/>
                <a:cs typeface="SimSong Regular" panose="02020300000000000000" charset="-122"/>
              </a:rPr>
              <a:t>. 对代谢的影响</a:t>
            </a:r>
            <a:endParaRPr lang="zh-CN" altLang="en-US" sz="2000">
              <a:latin typeface="SimSong Regular" panose="02020300000000000000" charset="-122"/>
              <a:ea typeface="SimSong Regular" panose="02020300000000000000" charset="-122"/>
              <a:cs typeface="SimSong Regular" panose="02020300000000000000"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0" y="260985"/>
            <a:ext cx="4144645" cy="211455"/>
          </a:xfrm>
          <a:prstGeom prst="rect">
            <a:avLst/>
          </a:prstGeom>
          <a:solidFill>
            <a:srgbClr val="ACBEC8"/>
          </a:solidFill>
          <a:ln>
            <a:solidFill>
              <a:srgbClr val="ADBFC9"/>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0" name="文本框 99"/>
          <p:cNvSpPr txBox="1"/>
          <p:nvPr/>
        </p:nvSpPr>
        <p:spPr>
          <a:xfrm>
            <a:off x="1047750" y="770255"/>
            <a:ext cx="2203450" cy="453390"/>
          </a:xfrm>
          <a:prstGeom prst="rect">
            <a:avLst/>
          </a:prstGeom>
          <a:noFill/>
          <a:ln w="9525">
            <a:noFill/>
          </a:ln>
        </p:spPr>
        <p:txBody>
          <a:bodyPr>
            <a:noAutofit/>
          </a:bodyPr>
          <a:p>
            <a:pPr indent="0"/>
            <a:r>
              <a:rPr lang="zh-CN" sz="2400" b="1">
                <a:latin typeface="SimSong Bold" panose="02020300000000000000" charset="-122"/>
                <a:ea typeface="SimSong Bold" panose="02020300000000000000" charset="-122"/>
                <a:cs typeface="SimSong Bold" panose="02020300000000000000" charset="-122"/>
              </a:rPr>
              <a:t>1. 抗炎作用</a:t>
            </a:r>
            <a:endParaRPr lang="zh-CN" altLang="en-US" sz="2400" b="1">
              <a:latin typeface="SimSong Bold" panose="02020300000000000000" charset="-122"/>
              <a:ea typeface="SimSong Bold" panose="02020300000000000000" charset="-122"/>
              <a:cs typeface="SimSong Bold" panose="02020300000000000000" charset="-122"/>
            </a:endParaRPr>
          </a:p>
        </p:txBody>
      </p:sp>
      <p:sp>
        <p:nvSpPr>
          <p:cNvPr id="4" name="文本框 3"/>
          <p:cNvSpPr txBox="1"/>
          <p:nvPr/>
        </p:nvSpPr>
        <p:spPr>
          <a:xfrm>
            <a:off x="1516380" y="1406525"/>
            <a:ext cx="6405880" cy="368300"/>
          </a:xfrm>
          <a:prstGeom prst="rect">
            <a:avLst/>
          </a:prstGeom>
          <a:noFill/>
          <a:ln w="9525">
            <a:noFill/>
          </a:ln>
        </p:spPr>
        <p:txBody>
          <a:bodyPr wrap="square">
            <a:spAutoFit/>
          </a:bodyPr>
          <a:p>
            <a:pPr indent="0"/>
            <a:r>
              <a:rPr lang="zh-CN" b="0">
                <a:latin typeface="SimSong Regular" panose="02020300000000000000" charset="-122"/>
                <a:ea typeface="SimSong Regular" panose="02020300000000000000" charset="-122"/>
                <a:cs typeface="等线" charset="0"/>
              </a:rPr>
              <a:t>地塞米松的抗炎作用是通过抑制炎症途径中的介质来实现的。</a:t>
            </a:r>
            <a:endParaRPr lang="zh-CN" altLang="en-US" b="0">
              <a:latin typeface="SimSong Regular" panose="02020300000000000000" charset="-122"/>
              <a:ea typeface="SimSong Regular" panose="02020300000000000000" charset="-122"/>
              <a:cs typeface="等线" charset="0"/>
            </a:endParaRPr>
          </a:p>
        </p:txBody>
      </p:sp>
      <p:pic>
        <p:nvPicPr>
          <p:cNvPr id="6" name="图片 5"/>
          <p:cNvPicPr>
            <a:picLocks noChangeAspect="1"/>
          </p:cNvPicPr>
          <p:nvPr/>
        </p:nvPicPr>
        <p:blipFill>
          <a:blip r:embed="rId1"/>
          <a:stretch>
            <a:fillRect/>
          </a:stretch>
        </p:blipFill>
        <p:spPr>
          <a:xfrm>
            <a:off x="5931535" y="1851025"/>
            <a:ext cx="1490345" cy="1468120"/>
          </a:xfrm>
          <a:prstGeom prst="rect">
            <a:avLst/>
          </a:prstGeom>
        </p:spPr>
      </p:pic>
      <p:pic>
        <p:nvPicPr>
          <p:cNvPr id="7" name="图片 6" descr="WechatIMG16"/>
          <p:cNvPicPr>
            <a:picLocks noChangeAspect="1"/>
          </p:cNvPicPr>
          <p:nvPr/>
        </p:nvPicPr>
        <p:blipFill>
          <a:blip r:embed="rId2"/>
          <a:stretch>
            <a:fillRect/>
          </a:stretch>
        </p:blipFill>
        <p:spPr>
          <a:xfrm>
            <a:off x="3615055" y="1866265"/>
            <a:ext cx="1675765" cy="1657350"/>
          </a:xfrm>
          <a:prstGeom prst="rect">
            <a:avLst/>
          </a:prstGeom>
        </p:spPr>
      </p:pic>
      <p:sp>
        <p:nvSpPr>
          <p:cNvPr id="8" name="文本框 7"/>
          <p:cNvSpPr txBox="1"/>
          <p:nvPr/>
        </p:nvSpPr>
        <p:spPr>
          <a:xfrm>
            <a:off x="1739265" y="2685415"/>
            <a:ext cx="1409065" cy="368300"/>
          </a:xfrm>
          <a:prstGeom prst="rect">
            <a:avLst/>
          </a:prstGeom>
          <a:noFill/>
        </p:spPr>
        <p:txBody>
          <a:bodyPr wrap="square" rtlCol="0">
            <a:spAutoFit/>
          </a:bodyPr>
          <a:p>
            <a:r>
              <a:rPr lang="zh-CN" altLang="en-US"/>
              <a:t>介质包括：</a:t>
            </a:r>
            <a:endParaRPr lang="zh-CN" altLang="en-US"/>
          </a:p>
        </p:txBody>
      </p:sp>
      <p:sp>
        <p:nvSpPr>
          <p:cNvPr id="9" name="文本框 8"/>
          <p:cNvSpPr txBox="1"/>
          <p:nvPr/>
        </p:nvSpPr>
        <p:spPr>
          <a:xfrm>
            <a:off x="6423025" y="3348990"/>
            <a:ext cx="1182370" cy="306705"/>
          </a:xfrm>
          <a:prstGeom prst="rect">
            <a:avLst/>
          </a:prstGeom>
          <a:noFill/>
        </p:spPr>
        <p:txBody>
          <a:bodyPr wrap="square" rtlCol="0">
            <a:spAutoFit/>
          </a:bodyPr>
          <a:p>
            <a:r>
              <a:rPr lang="zh-CN" altLang="en-US" sz="1400">
                <a:latin typeface="SimSong Regular" panose="02020300000000000000" charset="-122"/>
                <a:ea typeface="SimSong Regular" panose="02020300000000000000" charset="-122"/>
              </a:rPr>
              <a:t>白三烯</a:t>
            </a:r>
            <a:endParaRPr lang="zh-CN" altLang="en-US" sz="1400">
              <a:latin typeface="SimSong Regular" panose="02020300000000000000" charset="-122"/>
              <a:ea typeface="SimSong Regular" panose="02020300000000000000" charset="-122"/>
            </a:endParaRPr>
          </a:p>
        </p:txBody>
      </p:sp>
      <p:sp>
        <p:nvSpPr>
          <p:cNvPr id="10" name="文本框 9"/>
          <p:cNvSpPr txBox="1"/>
          <p:nvPr/>
        </p:nvSpPr>
        <p:spPr>
          <a:xfrm>
            <a:off x="4051935" y="3373120"/>
            <a:ext cx="1182370" cy="306705"/>
          </a:xfrm>
          <a:prstGeom prst="rect">
            <a:avLst/>
          </a:prstGeom>
          <a:noFill/>
        </p:spPr>
        <p:txBody>
          <a:bodyPr wrap="square" rtlCol="0">
            <a:spAutoFit/>
          </a:bodyPr>
          <a:p>
            <a:r>
              <a:rPr lang="zh-CN" altLang="en-US" sz="1400">
                <a:latin typeface="SimSong Regular" panose="02020300000000000000" charset="-122"/>
                <a:ea typeface="SimSong Regular" panose="02020300000000000000" charset="-122"/>
              </a:rPr>
              <a:t>前列腺素</a:t>
            </a:r>
            <a:endParaRPr lang="zh-CN" altLang="en-US" sz="1400">
              <a:latin typeface="SimSong Regular" panose="02020300000000000000" charset="-122"/>
              <a:ea typeface="SimSong Regular" panose="02020300000000000000" charset="-122"/>
            </a:endParaRPr>
          </a:p>
        </p:txBody>
      </p:sp>
      <p:sp>
        <p:nvSpPr>
          <p:cNvPr id="11" name="文本框 10"/>
          <p:cNvSpPr txBox="1"/>
          <p:nvPr/>
        </p:nvSpPr>
        <p:spPr>
          <a:xfrm>
            <a:off x="1264920" y="3978275"/>
            <a:ext cx="5080000" cy="368300"/>
          </a:xfrm>
          <a:prstGeom prst="rect">
            <a:avLst/>
          </a:prstGeom>
          <a:noFill/>
          <a:ln w="9525">
            <a:noFill/>
          </a:ln>
        </p:spPr>
        <p:txBody>
          <a:bodyPr>
            <a:spAutoFit/>
          </a:bodyPr>
          <a:p>
            <a:pPr indent="0"/>
            <a:r>
              <a:rPr lang="en-US" altLang="zh-CN">
                <a:latin typeface="SimSong" panose="02020300000000000000" charset="-122"/>
                <a:ea typeface="SimSong" panose="02020300000000000000" charset="-122"/>
                <a:cs typeface="SimSong" panose="02020300000000000000" charset="-122"/>
              </a:rPr>
              <a:t>·</a:t>
            </a:r>
            <a:r>
              <a:rPr lang="zh-CN">
                <a:latin typeface="SimSong" panose="02020300000000000000" charset="-122"/>
                <a:ea typeface="SimSong" panose="02020300000000000000" charset="-122"/>
                <a:cs typeface="SimSong" panose="02020300000000000000" charset="-122"/>
              </a:rPr>
              <a:t>磷脂酶A2是合成这些介质的关键酶</a:t>
            </a:r>
            <a:endParaRPr lang="zh-CN" altLang="en-US">
              <a:latin typeface="SimSong" panose="02020300000000000000" charset="-122"/>
              <a:ea typeface="SimSong" panose="02020300000000000000" charset="-122"/>
              <a:cs typeface="SimSong" panose="02020300000000000000" charset="-122"/>
            </a:endParaRPr>
          </a:p>
        </p:txBody>
      </p:sp>
      <p:sp>
        <p:nvSpPr>
          <p:cNvPr id="12" name="矩形 11"/>
          <p:cNvSpPr/>
          <p:nvPr/>
        </p:nvSpPr>
        <p:spPr>
          <a:xfrm>
            <a:off x="1581150" y="5153025"/>
            <a:ext cx="2042160" cy="764540"/>
          </a:xfrm>
          <a:prstGeom prst="rect">
            <a:avLst/>
          </a:prstGeom>
          <a:noFill/>
          <a:ln w="19050">
            <a:solidFill>
              <a:schemeClr val="tx2">
                <a:lumMod val="75000"/>
                <a:lumOff val="25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nvSpPr>
        <p:spPr>
          <a:xfrm>
            <a:off x="2035810" y="5357495"/>
            <a:ext cx="1530985" cy="368300"/>
          </a:xfrm>
          <a:prstGeom prst="rect">
            <a:avLst/>
          </a:prstGeom>
          <a:noFill/>
        </p:spPr>
        <p:txBody>
          <a:bodyPr wrap="square" rtlCol="0">
            <a:spAutoFit/>
          </a:bodyPr>
          <a:p>
            <a:r>
              <a:rPr lang="zh-CN" altLang="en-US">
                <a:latin typeface="SimSong Regular" panose="02020300000000000000" charset="-122"/>
                <a:ea typeface="SimSong Regular" panose="02020300000000000000" charset="-122"/>
              </a:rPr>
              <a:t>地塞米松</a:t>
            </a:r>
            <a:endParaRPr lang="zh-CN" altLang="en-US">
              <a:latin typeface="SimSong Regular" panose="02020300000000000000" charset="-122"/>
              <a:ea typeface="SimSong Regular" panose="02020300000000000000" charset="-122"/>
            </a:endParaRPr>
          </a:p>
        </p:txBody>
      </p:sp>
      <p:sp>
        <p:nvSpPr>
          <p:cNvPr id="14" name="文本框 13"/>
          <p:cNvSpPr txBox="1"/>
          <p:nvPr/>
        </p:nvSpPr>
        <p:spPr>
          <a:xfrm>
            <a:off x="3556000" y="5400675"/>
            <a:ext cx="6405880" cy="368300"/>
          </a:xfrm>
          <a:prstGeom prst="rect">
            <a:avLst/>
          </a:prstGeom>
          <a:noFill/>
        </p:spPr>
        <p:txBody>
          <a:bodyPr wrap="square" rtlCol="0" anchor="t">
            <a:spAutoFit/>
          </a:bodyPr>
          <a:p>
            <a:r>
              <a:rPr lang="zh-CN" altLang="en-US">
                <a:latin typeface="SimSun" charset="0"/>
                <a:ea typeface="SimSun" charset="0"/>
              </a:rPr>
              <a:t>—————————————</a:t>
            </a:r>
            <a:endParaRPr lang="zh-CN" altLang="en-US">
              <a:latin typeface="SimSun" charset="0"/>
              <a:ea typeface="SimSun" charset="0"/>
            </a:endParaRPr>
          </a:p>
        </p:txBody>
      </p:sp>
      <p:sp>
        <p:nvSpPr>
          <p:cNvPr id="15" name="矩形 14"/>
          <p:cNvSpPr/>
          <p:nvPr/>
        </p:nvSpPr>
        <p:spPr>
          <a:xfrm>
            <a:off x="6616065" y="5153025"/>
            <a:ext cx="4344035" cy="764540"/>
          </a:xfrm>
          <a:prstGeom prst="rect">
            <a:avLst/>
          </a:prstGeom>
          <a:noFill/>
          <a:ln w="19050">
            <a:solidFill>
              <a:schemeClr val="tx2">
                <a:lumMod val="75000"/>
                <a:lumOff val="25000"/>
              </a:schemeClr>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文本框 15"/>
          <p:cNvSpPr txBox="1"/>
          <p:nvPr/>
        </p:nvSpPr>
        <p:spPr>
          <a:xfrm>
            <a:off x="6886575" y="5272405"/>
            <a:ext cx="3832225" cy="583565"/>
          </a:xfrm>
          <a:prstGeom prst="rect">
            <a:avLst/>
          </a:prstGeom>
          <a:noFill/>
        </p:spPr>
        <p:txBody>
          <a:bodyPr wrap="square" rtlCol="0">
            <a:spAutoFit/>
          </a:bodyPr>
          <a:p>
            <a:r>
              <a:rPr lang="zh-CN" altLang="en-US" sz="1600">
                <a:latin typeface="SimSong Regular" panose="02020300000000000000" charset="-122"/>
                <a:ea typeface="SimSong Regular" panose="02020300000000000000" charset="-122"/>
              </a:rPr>
              <a:t>减少各种炎症因子的释放，减轻，渗出水肿，改善红肿热痛等症状。</a:t>
            </a:r>
            <a:endParaRPr lang="zh-CN" altLang="en-US" sz="1600">
              <a:latin typeface="SimSong Regular" panose="02020300000000000000" charset="-122"/>
              <a:ea typeface="SimSong Regular" panose="02020300000000000000" charset="-122"/>
            </a:endParaRPr>
          </a:p>
        </p:txBody>
      </p:sp>
      <p:sp>
        <p:nvSpPr>
          <p:cNvPr id="17" name="文本框 16"/>
          <p:cNvSpPr txBox="1"/>
          <p:nvPr/>
        </p:nvSpPr>
        <p:spPr>
          <a:xfrm>
            <a:off x="3934460" y="5224780"/>
            <a:ext cx="2586355" cy="337185"/>
          </a:xfrm>
          <a:prstGeom prst="rect">
            <a:avLst/>
          </a:prstGeom>
          <a:noFill/>
          <a:ln w="9525">
            <a:noFill/>
          </a:ln>
        </p:spPr>
        <p:txBody>
          <a:bodyPr wrap="square">
            <a:spAutoFit/>
          </a:bodyPr>
          <a:p>
            <a:pPr indent="0"/>
            <a:r>
              <a:rPr lang="zh-CN" sz="1600" b="0">
                <a:latin typeface="SimSong Regular" panose="02020300000000000000" charset="-122"/>
                <a:ea typeface="SimSong Regular" panose="02020300000000000000" charset="-122"/>
                <a:cs typeface="SimSong Regular" panose="02020300000000000000" charset="-122"/>
              </a:rPr>
              <a:t>通过抑制磷脂酶A2的活性</a:t>
            </a:r>
            <a:endParaRPr lang="zh-CN" altLang="en-US" sz="1600" b="0">
              <a:latin typeface="SimSong Regular" panose="02020300000000000000" charset="-122"/>
              <a:ea typeface="SimSong Regular" panose="02020300000000000000" charset="-122"/>
              <a:cs typeface="SimSong Regular" panose="02020300000000000000" charset="-122"/>
            </a:endParaRPr>
          </a:p>
        </p:txBody>
      </p:sp>
      <p:sp>
        <p:nvSpPr>
          <p:cNvPr id="20" name="文本框 19"/>
          <p:cNvSpPr txBox="1"/>
          <p:nvPr/>
        </p:nvSpPr>
        <p:spPr>
          <a:xfrm>
            <a:off x="1525905" y="4533265"/>
            <a:ext cx="1108075" cy="337185"/>
          </a:xfrm>
          <a:prstGeom prst="rect">
            <a:avLst/>
          </a:prstGeom>
          <a:noFill/>
        </p:spPr>
        <p:txBody>
          <a:bodyPr wrap="square" rtlCol="0">
            <a:spAutoFit/>
          </a:bodyPr>
          <a:p>
            <a:r>
              <a:rPr lang="zh-CN" altLang="en-US" sz="1600">
                <a:latin typeface="SimSong Regular" panose="02020300000000000000" charset="-122"/>
                <a:ea typeface="SimSong Regular" panose="02020300000000000000" charset="-122"/>
              </a:rPr>
              <a:t>过程：</a:t>
            </a:r>
            <a:endParaRPr lang="zh-CN" altLang="en-US" sz="1600">
              <a:latin typeface="SimSong Regular" panose="02020300000000000000" charset="-122"/>
              <a:ea typeface="SimSong Regular" panose="02020300000000000000"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0" y="314960"/>
            <a:ext cx="4144645" cy="211455"/>
          </a:xfrm>
          <a:prstGeom prst="rect">
            <a:avLst/>
          </a:prstGeom>
          <a:solidFill>
            <a:srgbClr val="ACBEC8"/>
          </a:solidFill>
          <a:ln>
            <a:solidFill>
              <a:srgbClr val="ADBFC9"/>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0" name="文本框 99"/>
          <p:cNvSpPr txBox="1"/>
          <p:nvPr/>
        </p:nvSpPr>
        <p:spPr>
          <a:xfrm>
            <a:off x="1105535" y="826135"/>
            <a:ext cx="5080000" cy="460375"/>
          </a:xfrm>
          <a:prstGeom prst="rect">
            <a:avLst/>
          </a:prstGeom>
          <a:noFill/>
          <a:ln w="9525">
            <a:noFill/>
          </a:ln>
        </p:spPr>
        <p:txBody>
          <a:bodyPr>
            <a:spAutoFit/>
          </a:bodyPr>
          <a:p>
            <a:pPr indent="0"/>
            <a:r>
              <a:rPr lang="en-US" sz="2400" b="1">
                <a:latin typeface="SimSong Bold" panose="02020300000000000000" charset="-122"/>
                <a:ea typeface="SimSong Bold" panose="02020300000000000000" charset="-122"/>
                <a:cs typeface="SimSong Bold" panose="02020300000000000000" charset="-122"/>
              </a:rPr>
              <a:t>2. </a:t>
            </a:r>
            <a:r>
              <a:rPr lang="zh-CN" sz="2400" b="1">
                <a:latin typeface="SimSong Bold" panose="02020300000000000000" charset="-122"/>
                <a:ea typeface="SimSong Bold" panose="02020300000000000000" charset="-122"/>
                <a:cs typeface="SimSong Bold" panose="02020300000000000000" charset="-122"/>
              </a:rPr>
              <a:t>免疫抑制和抗过敏作用</a:t>
            </a:r>
            <a:endParaRPr lang="zh-CN" altLang="en-US" sz="2400" b="1">
              <a:latin typeface="SimSong Bold" panose="02020300000000000000" charset="-122"/>
              <a:ea typeface="SimSong Bold" panose="02020300000000000000" charset="-122"/>
              <a:cs typeface="SimSong Bold" panose="02020300000000000000" charset="-122"/>
            </a:endParaRPr>
          </a:p>
        </p:txBody>
      </p:sp>
      <p:sp>
        <p:nvSpPr>
          <p:cNvPr id="4" name="文本框 3"/>
          <p:cNvSpPr txBox="1"/>
          <p:nvPr/>
        </p:nvSpPr>
        <p:spPr>
          <a:xfrm>
            <a:off x="1584960" y="1621155"/>
            <a:ext cx="7769860" cy="368300"/>
          </a:xfrm>
          <a:prstGeom prst="rect">
            <a:avLst/>
          </a:prstGeom>
          <a:noFill/>
          <a:ln w="9525">
            <a:noFill/>
          </a:ln>
        </p:spPr>
        <p:txBody>
          <a:bodyPr wrap="square">
            <a:spAutoFit/>
          </a:bodyPr>
          <a:p>
            <a:pPr indent="0"/>
            <a:r>
              <a:rPr lang="zh-CN" b="0">
                <a:latin typeface="SimSong Regular" panose="02020300000000000000" charset="-122"/>
                <a:ea typeface="SimSong Regular" panose="02020300000000000000" charset="-122"/>
                <a:cs typeface="等线" charset="0"/>
              </a:rPr>
              <a:t>在免疫抑制方面，地塞米松对免疫过程的多个环节均有抑制作用</a:t>
            </a:r>
            <a:endParaRPr lang="zh-CN" altLang="en-US" b="0">
              <a:latin typeface="SimSong Regular" panose="02020300000000000000" charset="-122"/>
              <a:ea typeface="SimSong Regular" panose="02020300000000000000" charset="-122"/>
              <a:cs typeface="等线" charset="0"/>
            </a:endParaRPr>
          </a:p>
        </p:txBody>
      </p:sp>
      <p:sp>
        <p:nvSpPr>
          <p:cNvPr id="6" name="文本框 5"/>
          <p:cNvSpPr txBox="1"/>
          <p:nvPr/>
        </p:nvSpPr>
        <p:spPr>
          <a:xfrm>
            <a:off x="1680845" y="2108200"/>
            <a:ext cx="5259705" cy="368300"/>
          </a:xfrm>
          <a:prstGeom prst="rect">
            <a:avLst/>
          </a:prstGeom>
          <a:noFill/>
        </p:spPr>
        <p:txBody>
          <a:bodyPr wrap="square" rtlCol="0">
            <a:spAutoFit/>
          </a:bodyPr>
          <a:p>
            <a:r>
              <a:rPr lang="zh-CN" altLang="en-US">
                <a:latin typeface="SimSong Regular" panose="02020300000000000000" charset="-122"/>
                <a:ea typeface="SimSong Regular" panose="02020300000000000000" charset="-122"/>
                <a:cs typeface="SimSong Regular" panose="02020300000000000000" charset="-122"/>
              </a:rPr>
              <a:t>小剂量——抑制细胞免疫</a:t>
            </a:r>
            <a:endParaRPr lang="zh-CN" altLang="en-US">
              <a:latin typeface="SimSong Regular" panose="02020300000000000000" charset="-122"/>
              <a:ea typeface="SimSong Regular" panose="02020300000000000000" charset="-122"/>
              <a:cs typeface="SimSong Regular" panose="02020300000000000000" charset="-122"/>
            </a:endParaRPr>
          </a:p>
        </p:txBody>
      </p:sp>
      <p:sp>
        <p:nvSpPr>
          <p:cNvPr id="7" name="文本框 6"/>
          <p:cNvSpPr txBox="1"/>
          <p:nvPr/>
        </p:nvSpPr>
        <p:spPr>
          <a:xfrm>
            <a:off x="1670685" y="2511425"/>
            <a:ext cx="9246235" cy="368300"/>
          </a:xfrm>
          <a:prstGeom prst="rect">
            <a:avLst/>
          </a:prstGeom>
          <a:noFill/>
        </p:spPr>
        <p:txBody>
          <a:bodyPr wrap="square" rtlCol="0">
            <a:spAutoFit/>
          </a:bodyPr>
          <a:p>
            <a:r>
              <a:rPr lang="zh-CN" altLang="en-US">
                <a:latin typeface="SimSong Regular" panose="02020300000000000000" charset="-122"/>
                <a:ea typeface="SimSong Regular" panose="02020300000000000000" charset="-122"/>
                <a:cs typeface="SimSong Regular" panose="02020300000000000000" charset="-122"/>
              </a:rPr>
              <a:t>大剂量——抑制由B细胞转化成浆细胞的过程。来减弱过敏反应和自身免疫反应。</a:t>
            </a:r>
            <a:endParaRPr lang="zh-CN" altLang="en-US">
              <a:latin typeface="SimSong Regular" panose="02020300000000000000" charset="-122"/>
              <a:ea typeface="SimSong Regular" panose="02020300000000000000" charset="-122"/>
              <a:cs typeface="SimSong Regular" panose="02020300000000000000" charset="-122"/>
            </a:endParaRPr>
          </a:p>
        </p:txBody>
      </p:sp>
      <p:sp>
        <p:nvSpPr>
          <p:cNvPr id="8" name="文本框 7"/>
          <p:cNvSpPr txBox="1"/>
          <p:nvPr/>
        </p:nvSpPr>
        <p:spPr>
          <a:xfrm>
            <a:off x="1431290" y="3052445"/>
            <a:ext cx="5080000" cy="337185"/>
          </a:xfrm>
          <a:prstGeom prst="rect">
            <a:avLst/>
          </a:prstGeom>
          <a:noFill/>
          <a:ln w="9525">
            <a:noFill/>
          </a:ln>
        </p:spPr>
        <p:txBody>
          <a:bodyPr>
            <a:spAutoFit/>
          </a:bodyPr>
          <a:p>
            <a:pPr indent="0"/>
            <a:r>
              <a:rPr lang="en-US" altLang="zh-CN" sz="1600" b="0">
                <a:latin typeface="SimSong Regular" panose="02020300000000000000" charset="-122"/>
                <a:ea typeface="SimSong Regular" panose="02020300000000000000" charset="-122"/>
                <a:cs typeface="SimSong Regular" panose="02020300000000000000" charset="-122"/>
              </a:rPr>
              <a:t>·</a:t>
            </a:r>
            <a:r>
              <a:rPr lang="zh-CN" sz="1600" b="0">
                <a:latin typeface="SimSong Regular" panose="02020300000000000000" charset="-122"/>
                <a:ea typeface="SimSong Regular" panose="02020300000000000000" charset="-122"/>
                <a:cs typeface="SimSong Regular" panose="02020300000000000000" charset="-122"/>
              </a:rPr>
              <a:t>目前认为地塞米松抑制免疫的机制是：</a:t>
            </a:r>
            <a:endParaRPr lang="zh-CN" altLang="en-US" sz="1600" b="0">
              <a:latin typeface="SimSong Regular" panose="02020300000000000000" charset="-122"/>
              <a:ea typeface="SimSong Regular" panose="02020300000000000000" charset="-122"/>
              <a:cs typeface="SimSong Regular" panose="02020300000000000000" charset="-122"/>
            </a:endParaRPr>
          </a:p>
        </p:txBody>
      </p:sp>
      <p:sp>
        <p:nvSpPr>
          <p:cNvPr id="9" name="文本框 8"/>
          <p:cNvSpPr txBox="1"/>
          <p:nvPr/>
        </p:nvSpPr>
        <p:spPr>
          <a:xfrm>
            <a:off x="1339850" y="3789045"/>
            <a:ext cx="1818640" cy="658495"/>
          </a:xfrm>
          <a:prstGeom prst="rect">
            <a:avLst/>
          </a:prstGeom>
          <a:noFill/>
          <a:ln w="9525">
            <a:noFill/>
          </a:ln>
        </p:spPr>
        <p:txBody>
          <a:bodyPr wrap="square">
            <a:noAutofit/>
          </a:bodyPr>
          <a:p>
            <a:pPr indent="0"/>
            <a:r>
              <a:rPr lang="zh-CN" sz="1600" b="0">
                <a:latin typeface="SimSong Regular" panose="02020300000000000000" charset="-122"/>
                <a:ea typeface="SimSong Regular" panose="02020300000000000000" charset="-122"/>
                <a:cs typeface="SimSong Regular" panose="02020300000000000000" charset="-122"/>
              </a:rPr>
              <a:t>诱导淋巴细胞DNA降解</a:t>
            </a:r>
            <a:endParaRPr lang="zh-CN" altLang="en-US" sz="1600" b="0">
              <a:latin typeface="SimSong Regular" panose="02020300000000000000" charset="-122"/>
              <a:ea typeface="SimSong Regular" panose="02020300000000000000" charset="-122"/>
              <a:cs typeface="SimSong Regular" panose="02020300000000000000" charset="-122"/>
            </a:endParaRPr>
          </a:p>
        </p:txBody>
      </p:sp>
      <p:sp>
        <p:nvSpPr>
          <p:cNvPr id="10" name="矩形 9"/>
          <p:cNvSpPr/>
          <p:nvPr/>
        </p:nvSpPr>
        <p:spPr>
          <a:xfrm>
            <a:off x="1229995" y="3649345"/>
            <a:ext cx="1993265" cy="838200"/>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文本框 10"/>
          <p:cNvSpPr txBox="1"/>
          <p:nvPr/>
        </p:nvSpPr>
        <p:spPr>
          <a:xfrm>
            <a:off x="3926840" y="3783965"/>
            <a:ext cx="1671320" cy="583565"/>
          </a:xfrm>
          <a:prstGeom prst="rect">
            <a:avLst/>
          </a:prstGeom>
          <a:noFill/>
          <a:ln w="9525">
            <a:noFill/>
          </a:ln>
        </p:spPr>
        <p:txBody>
          <a:bodyPr wrap="square">
            <a:spAutoFit/>
          </a:bodyPr>
          <a:p>
            <a:pPr indent="0"/>
            <a:r>
              <a:rPr lang="zh-CN" sz="1600" b="0">
                <a:latin typeface="SimSong Regular" panose="02020300000000000000" charset="-122"/>
                <a:ea typeface="SimSong Regular" panose="02020300000000000000" charset="-122"/>
                <a:cs typeface="等线" charset="0"/>
              </a:rPr>
              <a:t>影响淋巴细胞的物质代谢</a:t>
            </a:r>
            <a:endParaRPr lang="zh-CN" altLang="en-US" sz="1600" b="0">
              <a:latin typeface="SimSong Regular" panose="02020300000000000000" charset="-122"/>
              <a:ea typeface="SimSong Regular" panose="02020300000000000000" charset="-122"/>
              <a:cs typeface="等线" charset="0"/>
            </a:endParaRPr>
          </a:p>
        </p:txBody>
      </p:sp>
      <p:sp>
        <p:nvSpPr>
          <p:cNvPr id="13" name="矩形 12"/>
          <p:cNvSpPr/>
          <p:nvPr/>
        </p:nvSpPr>
        <p:spPr>
          <a:xfrm>
            <a:off x="3734435" y="3649345"/>
            <a:ext cx="1993265" cy="838200"/>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矩形 13"/>
          <p:cNvSpPr/>
          <p:nvPr/>
        </p:nvSpPr>
        <p:spPr>
          <a:xfrm>
            <a:off x="6285230" y="3649345"/>
            <a:ext cx="1993265" cy="838200"/>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诱导淋巴细胞凋诱导淋巴细胞凋亡亡</a:t>
            </a:r>
            <a:endParaRPr lang="zh-CN" altLang="en-US"/>
          </a:p>
        </p:txBody>
      </p:sp>
      <p:sp>
        <p:nvSpPr>
          <p:cNvPr id="15" name="文本框 14"/>
          <p:cNvSpPr txBox="1"/>
          <p:nvPr/>
        </p:nvSpPr>
        <p:spPr>
          <a:xfrm>
            <a:off x="6372860" y="3898900"/>
            <a:ext cx="1920875" cy="337185"/>
          </a:xfrm>
          <a:prstGeom prst="rect">
            <a:avLst/>
          </a:prstGeom>
          <a:noFill/>
          <a:ln w="9525">
            <a:noFill/>
          </a:ln>
        </p:spPr>
        <p:txBody>
          <a:bodyPr wrap="square">
            <a:spAutoFit/>
          </a:bodyPr>
          <a:p>
            <a:pPr indent="0"/>
            <a:r>
              <a:rPr lang="zh-CN" sz="1600" b="0">
                <a:ea typeface="SimSong Regular" panose="02020300000000000000" charset="-122"/>
              </a:rPr>
              <a:t>诱导淋巴细胞凋亡</a:t>
            </a:r>
            <a:endParaRPr lang="zh-CN" altLang="en-US" sz="1600" b="0">
              <a:ea typeface="SimSong Regular" panose="02020300000000000000" charset="-122"/>
            </a:endParaRPr>
          </a:p>
        </p:txBody>
      </p:sp>
      <p:sp>
        <p:nvSpPr>
          <p:cNvPr id="16" name="矩形 15"/>
          <p:cNvSpPr/>
          <p:nvPr/>
        </p:nvSpPr>
        <p:spPr>
          <a:xfrm>
            <a:off x="8836025" y="3649345"/>
            <a:ext cx="1993265" cy="838200"/>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诱导淋巴细胞凋诱导淋巴细胞凋亡亡</a:t>
            </a:r>
            <a:endParaRPr lang="zh-CN" altLang="en-US"/>
          </a:p>
        </p:txBody>
      </p:sp>
      <p:sp>
        <p:nvSpPr>
          <p:cNvPr id="17" name="文本框 16"/>
          <p:cNvSpPr txBox="1"/>
          <p:nvPr/>
        </p:nvSpPr>
        <p:spPr>
          <a:xfrm>
            <a:off x="9013190" y="3798570"/>
            <a:ext cx="1753870" cy="321945"/>
          </a:xfrm>
          <a:prstGeom prst="rect">
            <a:avLst/>
          </a:prstGeom>
          <a:noFill/>
          <a:ln w="9525">
            <a:noFill/>
          </a:ln>
        </p:spPr>
        <p:txBody>
          <a:bodyPr>
            <a:noAutofit/>
          </a:bodyPr>
          <a:p>
            <a:pPr indent="0"/>
            <a:r>
              <a:rPr lang="zh-CN" sz="1600" b="0">
                <a:ea typeface="SimSong Regular" panose="02020300000000000000" charset="-122"/>
              </a:rPr>
              <a:t>抑制核转录因子的活性</a:t>
            </a:r>
            <a:endParaRPr lang="zh-CN" altLang="en-US" sz="1600" b="0">
              <a:ea typeface="SimSong Regular" panose="02020300000000000000" charset="-122"/>
            </a:endParaRPr>
          </a:p>
        </p:txBody>
      </p:sp>
      <p:cxnSp>
        <p:nvCxnSpPr>
          <p:cNvPr id="18" name="直接连接符 17"/>
          <p:cNvCxnSpPr>
            <a:stCxn id="10" idx="3"/>
            <a:endCxn id="13" idx="1"/>
          </p:cNvCxnSpPr>
          <p:nvPr/>
        </p:nvCxnSpPr>
        <p:spPr>
          <a:xfrm>
            <a:off x="3223260" y="4068445"/>
            <a:ext cx="511175" cy="0"/>
          </a:xfrm>
          <a:prstGeom prst="line">
            <a:avLst/>
          </a:prstGeom>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5728335" y="4068445"/>
            <a:ext cx="552450" cy="0"/>
          </a:xfrm>
          <a:prstGeom prst="line">
            <a:avLst/>
          </a:prstGeom>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8287385" y="4067810"/>
            <a:ext cx="550545" cy="635"/>
          </a:xfrm>
          <a:prstGeom prst="line">
            <a:avLst/>
          </a:prstGeom>
        </p:spPr>
        <p:style>
          <a:lnRef idx="2">
            <a:schemeClr val="accent1"/>
          </a:lnRef>
          <a:fillRef idx="0">
            <a:srgbClr val="FFFFFF"/>
          </a:fillRef>
          <a:effectRef idx="0">
            <a:srgbClr val="FFFFFF"/>
          </a:effectRef>
          <a:fontRef idx="minor">
            <a:schemeClr val="tx1"/>
          </a:fontRef>
        </p:style>
      </p:cxnSp>
      <p:sp>
        <p:nvSpPr>
          <p:cNvPr id="21" name="文本框 20"/>
          <p:cNvSpPr txBox="1"/>
          <p:nvPr/>
        </p:nvSpPr>
        <p:spPr>
          <a:xfrm>
            <a:off x="1699260" y="4766945"/>
            <a:ext cx="7988935" cy="1383665"/>
          </a:xfrm>
          <a:prstGeom prst="rect">
            <a:avLst/>
          </a:prstGeom>
          <a:noFill/>
          <a:ln w="9525">
            <a:noFill/>
          </a:ln>
        </p:spPr>
        <p:txBody>
          <a:bodyPr wrap="square">
            <a:spAutoFit/>
          </a:bodyPr>
          <a:p>
            <a:pPr indent="0" algn="l" fontAlgn="auto">
              <a:lnSpc>
                <a:spcPct val="150000"/>
              </a:lnSpc>
            </a:pPr>
            <a:r>
              <a:rPr lang="zh-CN" sz="2000" b="0">
                <a:ea typeface="SimSong Regular" panose="02020300000000000000" charset="-122"/>
              </a:rPr>
              <a:t>抗过敏作用：</a:t>
            </a:r>
            <a:endParaRPr lang="zh-CN" b="0">
              <a:ea typeface="SimSong Regular" panose="02020300000000000000" charset="-122"/>
            </a:endParaRPr>
          </a:p>
          <a:p>
            <a:pPr indent="0" algn="l" fontAlgn="auto">
              <a:lnSpc>
                <a:spcPct val="150000"/>
              </a:lnSpc>
            </a:pPr>
            <a:r>
              <a:rPr lang="zh-CN" b="0">
                <a:ea typeface="SimSong Regular" panose="02020300000000000000" charset="-122"/>
              </a:rPr>
              <a:t>地塞米松可以减少在抗原-抗体反应中过敏性慢反应物质和缓激肽等，并降低炎症细胞对过敏原的响应，有效减轻过敏症状。</a:t>
            </a:r>
            <a:endParaRPr lang="zh-CN" altLang="en-US" b="0">
              <a:ea typeface="SimSong Regular" panose="02020300000000000000"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0" y="314960"/>
            <a:ext cx="4144645" cy="211455"/>
          </a:xfrm>
          <a:prstGeom prst="rect">
            <a:avLst/>
          </a:prstGeom>
          <a:solidFill>
            <a:srgbClr val="ACBEC8"/>
          </a:solidFill>
          <a:ln>
            <a:solidFill>
              <a:srgbClr val="ADBFC9"/>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1192530" y="715645"/>
            <a:ext cx="6096000" cy="460375"/>
          </a:xfrm>
          <a:prstGeom prst="rect">
            <a:avLst/>
          </a:prstGeom>
          <a:noFill/>
        </p:spPr>
        <p:txBody>
          <a:bodyPr wrap="square" rtlCol="0" anchor="t">
            <a:spAutoFit/>
          </a:bodyPr>
          <a:p>
            <a:pPr indent="0"/>
            <a:r>
              <a:rPr lang="en-US" sz="2400" b="1">
                <a:latin typeface="SimSong Bold" panose="02020300000000000000" charset="-122"/>
                <a:ea typeface="SimSong Bold" panose="02020300000000000000" charset="-122"/>
                <a:cs typeface="SimSong Bold" panose="02020300000000000000" charset="-122"/>
                <a:sym typeface="+mn-ea"/>
              </a:rPr>
              <a:t>3. </a:t>
            </a:r>
            <a:r>
              <a:rPr lang="zh-CN" sz="2400" b="1">
                <a:latin typeface="SimSong Bold" panose="02020300000000000000" charset="-122"/>
                <a:ea typeface="SimSong Bold" panose="02020300000000000000" charset="-122"/>
                <a:cs typeface="SimSong Bold" panose="02020300000000000000" charset="-122"/>
                <a:sym typeface="+mn-ea"/>
              </a:rPr>
              <a:t>抗休克作用</a:t>
            </a:r>
            <a:endParaRPr lang="zh-CN" altLang="en-US" sz="2400" b="1">
              <a:latin typeface="SimSong Bold" panose="02020300000000000000" charset="-122"/>
              <a:ea typeface="SimSong Bold" panose="02020300000000000000" charset="-122"/>
              <a:cs typeface="SimSong Bold" panose="02020300000000000000" charset="-122"/>
              <a:sym typeface="+mn-ea"/>
            </a:endParaRPr>
          </a:p>
        </p:txBody>
      </p:sp>
      <p:sp>
        <p:nvSpPr>
          <p:cNvPr id="6" name="文本框 5"/>
          <p:cNvSpPr txBox="1"/>
          <p:nvPr/>
        </p:nvSpPr>
        <p:spPr>
          <a:xfrm>
            <a:off x="1296670" y="1216025"/>
            <a:ext cx="5080000" cy="368300"/>
          </a:xfrm>
          <a:prstGeom prst="rect">
            <a:avLst/>
          </a:prstGeom>
          <a:noFill/>
          <a:ln w="9525">
            <a:noFill/>
          </a:ln>
        </p:spPr>
        <p:txBody>
          <a:bodyPr>
            <a:spAutoFit/>
          </a:bodyPr>
          <a:p>
            <a:pPr indent="0"/>
            <a:r>
              <a:rPr lang="zh-CN" b="0">
                <a:ea typeface="SimSong Regular" panose="02020300000000000000" charset="-122"/>
              </a:rPr>
              <a:t>大剂量糖皮质激素抗休克作用的机制是：</a:t>
            </a:r>
            <a:endParaRPr lang="zh-CN" altLang="en-US" b="0">
              <a:ea typeface="SimSong Regular" panose="02020300000000000000" charset="-122"/>
            </a:endParaRPr>
          </a:p>
        </p:txBody>
      </p:sp>
      <p:sp>
        <p:nvSpPr>
          <p:cNvPr id="7" name="矩形 6"/>
          <p:cNvSpPr/>
          <p:nvPr/>
        </p:nvSpPr>
        <p:spPr>
          <a:xfrm>
            <a:off x="4065905" y="1927225"/>
            <a:ext cx="4034155" cy="55181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抑制某些炎症因子的产生</a:t>
            </a:r>
            <a:endParaRPr lang="zh-CN" altLang="en-US"/>
          </a:p>
        </p:txBody>
      </p:sp>
      <p:sp>
        <p:nvSpPr>
          <p:cNvPr id="8" name="文本框 7"/>
          <p:cNvSpPr txBox="1"/>
          <p:nvPr/>
        </p:nvSpPr>
        <p:spPr>
          <a:xfrm>
            <a:off x="4714875" y="2029460"/>
            <a:ext cx="5080000" cy="368300"/>
          </a:xfrm>
          <a:prstGeom prst="rect">
            <a:avLst/>
          </a:prstGeom>
          <a:noFill/>
          <a:ln w="9525">
            <a:noFill/>
          </a:ln>
        </p:spPr>
        <p:txBody>
          <a:bodyPr>
            <a:spAutoFit/>
          </a:bodyPr>
          <a:p>
            <a:pPr indent="0"/>
            <a:r>
              <a:rPr lang="zh-CN" b="0">
                <a:ea typeface="SimSong Regular" panose="02020300000000000000" charset="-122"/>
              </a:rPr>
              <a:t>抑制某些炎症因子的产生</a:t>
            </a:r>
            <a:endParaRPr lang="zh-CN" altLang="en-US" b="0">
              <a:ea typeface="SimSong Regular" panose="02020300000000000000" charset="-122"/>
            </a:endParaRPr>
          </a:p>
        </p:txBody>
      </p:sp>
      <p:sp>
        <p:nvSpPr>
          <p:cNvPr id="9" name="矩形 8"/>
          <p:cNvSpPr/>
          <p:nvPr/>
        </p:nvSpPr>
        <p:spPr>
          <a:xfrm>
            <a:off x="4092575" y="2894965"/>
            <a:ext cx="4034155" cy="55181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抑制某些炎症因子的产生</a:t>
            </a:r>
            <a:endParaRPr lang="zh-CN" altLang="en-US"/>
          </a:p>
        </p:txBody>
      </p:sp>
      <p:sp>
        <p:nvSpPr>
          <p:cNvPr id="10" name="文本框 9"/>
          <p:cNvSpPr txBox="1"/>
          <p:nvPr/>
        </p:nvSpPr>
        <p:spPr>
          <a:xfrm>
            <a:off x="5332730" y="3002915"/>
            <a:ext cx="5080000" cy="368300"/>
          </a:xfrm>
          <a:prstGeom prst="rect">
            <a:avLst/>
          </a:prstGeom>
          <a:noFill/>
          <a:ln w="9525">
            <a:noFill/>
          </a:ln>
        </p:spPr>
        <p:txBody>
          <a:bodyPr>
            <a:spAutoFit/>
          </a:bodyPr>
          <a:p>
            <a:pPr indent="0"/>
            <a:r>
              <a:rPr lang="zh-CN" b="0">
                <a:ea typeface="SimSong Regular" panose="02020300000000000000" charset="-122"/>
              </a:rPr>
              <a:t>稳定溶酶体膜</a:t>
            </a:r>
            <a:endParaRPr lang="zh-CN" altLang="en-US" b="0">
              <a:ea typeface="SimSong Regular" panose="02020300000000000000" charset="-122"/>
            </a:endParaRPr>
          </a:p>
        </p:txBody>
      </p:sp>
      <p:sp>
        <p:nvSpPr>
          <p:cNvPr id="11" name="矩形 10"/>
          <p:cNvSpPr/>
          <p:nvPr/>
        </p:nvSpPr>
        <p:spPr>
          <a:xfrm>
            <a:off x="4092575" y="3972560"/>
            <a:ext cx="4034155" cy="9150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扩张痉挛收缩的血管和兴奋心脏，加强心脏收缩力</a:t>
            </a:r>
            <a:endParaRPr lang="zh-CN" altLang="en-US"/>
          </a:p>
        </p:txBody>
      </p:sp>
      <p:sp>
        <p:nvSpPr>
          <p:cNvPr id="12" name="文本框 11"/>
          <p:cNvSpPr txBox="1"/>
          <p:nvPr/>
        </p:nvSpPr>
        <p:spPr>
          <a:xfrm>
            <a:off x="4323715" y="4107180"/>
            <a:ext cx="3776345" cy="645160"/>
          </a:xfrm>
          <a:prstGeom prst="rect">
            <a:avLst/>
          </a:prstGeom>
          <a:noFill/>
          <a:ln w="9525">
            <a:noFill/>
          </a:ln>
        </p:spPr>
        <p:txBody>
          <a:bodyPr wrap="square">
            <a:spAutoFit/>
          </a:bodyPr>
          <a:p>
            <a:pPr indent="0"/>
            <a:r>
              <a:rPr lang="zh-CN" b="0">
                <a:ea typeface="SimSong Regular" panose="02020300000000000000" charset="-122"/>
              </a:rPr>
              <a:t>扩张痉挛收缩的血管和兴奋心脏，加强心脏收缩力</a:t>
            </a:r>
            <a:endParaRPr lang="zh-CN" altLang="en-US" b="0">
              <a:ea typeface="SimSong Regular" panose="02020300000000000000" charset="-122"/>
            </a:endParaRPr>
          </a:p>
        </p:txBody>
      </p:sp>
      <p:sp>
        <p:nvSpPr>
          <p:cNvPr id="13" name="文本框 12"/>
          <p:cNvSpPr txBox="1"/>
          <p:nvPr/>
        </p:nvSpPr>
        <p:spPr>
          <a:xfrm>
            <a:off x="4323715" y="5337175"/>
            <a:ext cx="3668395" cy="645160"/>
          </a:xfrm>
          <a:prstGeom prst="rect">
            <a:avLst/>
          </a:prstGeom>
          <a:noFill/>
          <a:ln w="9525">
            <a:noFill/>
          </a:ln>
        </p:spPr>
        <p:txBody>
          <a:bodyPr wrap="square">
            <a:spAutoFit/>
          </a:bodyPr>
          <a:p>
            <a:pPr marL="0" indent="0" algn="l"/>
            <a:r>
              <a:rPr lang="zh-CN" b="0">
                <a:ea typeface="SimSong Regular" panose="02020300000000000000" charset="-122"/>
              </a:rPr>
              <a:t>提高机体对细菌内毒素的耐受力，但对外毒素则无防御作用</a:t>
            </a:r>
            <a:endParaRPr lang="zh-CN" altLang="en-US" b="0">
              <a:ea typeface="SimSong Regular" panose="02020300000000000000" charset="-122"/>
            </a:endParaRPr>
          </a:p>
        </p:txBody>
      </p:sp>
      <p:sp>
        <p:nvSpPr>
          <p:cNvPr id="14" name="矩形 13"/>
          <p:cNvSpPr/>
          <p:nvPr/>
        </p:nvSpPr>
        <p:spPr>
          <a:xfrm>
            <a:off x="4092575" y="5202555"/>
            <a:ext cx="4034155" cy="9150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8" name="直接连接符 17"/>
          <p:cNvCxnSpPr/>
          <p:nvPr/>
        </p:nvCxnSpPr>
        <p:spPr>
          <a:xfrm>
            <a:off x="6124575" y="2476500"/>
            <a:ext cx="0" cy="419100"/>
          </a:xfrm>
          <a:prstGeom prst="line">
            <a:avLst/>
          </a:prstGeom>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6127115" y="3449955"/>
            <a:ext cx="0" cy="522605"/>
          </a:xfrm>
          <a:prstGeom prst="line">
            <a:avLst/>
          </a:prstGeom>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6149975" y="4886960"/>
            <a:ext cx="0" cy="309245"/>
          </a:xfrm>
          <a:prstGeom prst="line">
            <a:avLst/>
          </a:prstGeom>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0" y="526415"/>
            <a:ext cx="4144645" cy="211455"/>
          </a:xfrm>
          <a:prstGeom prst="rect">
            <a:avLst/>
          </a:prstGeom>
          <a:solidFill>
            <a:srgbClr val="ACBEC8"/>
          </a:solidFill>
          <a:ln>
            <a:solidFill>
              <a:srgbClr val="ADBFC9"/>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1192530" y="1376680"/>
            <a:ext cx="6096000" cy="460375"/>
          </a:xfrm>
          <a:prstGeom prst="rect">
            <a:avLst/>
          </a:prstGeom>
          <a:noFill/>
        </p:spPr>
        <p:txBody>
          <a:bodyPr wrap="square" rtlCol="0" anchor="t">
            <a:spAutoFit/>
          </a:bodyPr>
          <a:p>
            <a:pPr indent="0"/>
            <a:r>
              <a:rPr lang="en-US" altLang="zh-CN" sz="2400" b="1">
                <a:latin typeface="SimSong Bold" panose="02020300000000000000" charset="-122"/>
                <a:ea typeface="SimSong Bold" panose="02020300000000000000" charset="-122"/>
                <a:cs typeface="SimSong Bold" panose="02020300000000000000" charset="-122"/>
                <a:sym typeface="+mn-ea"/>
              </a:rPr>
              <a:t>4.</a:t>
            </a:r>
            <a:r>
              <a:rPr lang="zh-CN" altLang="en-US" sz="2400" b="1">
                <a:latin typeface="SimSong Bold" panose="02020300000000000000" charset="-122"/>
                <a:ea typeface="SimSong Bold" panose="02020300000000000000" charset="-122"/>
                <a:cs typeface="SimSong Bold" panose="02020300000000000000" charset="-122"/>
                <a:sym typeface="+mn-ea"/>
              </a:rPr>
              <a:t>对代谢的影响</a:t>
            </a:r>
            <a:endParaRPr lang="zh-CN" altLang="en-US" sz="2400" b="1">
              <a:latin typeface="SimSong Bold" panose="02020300000000000000" charset="-122"/>
              <a:ea typeface="SimSong Bold" panose="02020300000000000000" charset="-122"/>
              <a:cs typeface="SimSong Bold" panose="02020300000000000000" charset="-122"/>
              <a:sym typeface="+mn-ea"/>
            </a:endParaRPr>
          </a:p>
        </p:txBody>
      </p:sp>
      <p:sp>
        <p:nvSpPr>
          <p:cNvPr id="100" name="文本框 99"/>
          <p:cNvSpPr txBox="1"/>
          <p:nvPr/>
        </p:nvSpPr>
        <p:spPr>
          <a:xfrm>
            <a:off x="2512060" y="2780030"/>
            <a:ext cx="7167880" cy="1710055"/>
          </a:xfrm>
          <a:prstGeom prst="rect">
            <a:avLst/>
          </a:prstGeom>
          <a:noFill/>
          <a:ln w="9525">
            <a:noFill/>
          </a:ln>
        </p:spPr>
        <p:txBody>
          <a:bodyPr wrap="square">
            <a:noAutofit/>
          </a:bodyPr>
          <a:p>
            <a:pPr indent="0" fontAlgn="auto">
              <a:lnSpc>
                <a:spcPct val="150000"/>
              </a:lnSpc>
            </a:pPr>
            <a:r>
              <a:rPr lang="en-US" altLang="zh-CN" sz="1600" b="0">
                <a:ea typeface="SimSong Regular" panose="02020300000000000000" charset="-122"/>
              </a:rPr>
              <a:t>   </a:t>
            </a:r>
            <a:r>
              <a:rPr lang="zh-CN" sz="2400" b="0">
                <a:ea typeface="SimSong Regular" panose="02020300000000000000" charset="-122"/>
              </a:rPr>
              <a:t>地塞米松还会影响多种代谢过程，包括提高血糖水平。这一点对于糖尿病患者或有发展成为类固醇诱导糖尿病风险的患者来说尤其重要。</a:t>
            </a:r>
            <a:endParaRPr lang="zh-CN" altLang="en-US" sz="2400" b="0">
              <a:ea typeface="SimSong Regular" panose="02020300000000000000"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2009775" y="1482090"/>
            <a:ext cx="3620135" cy="1958340"/>
          </a:xfrm>
          <a:prstGeom prst="rect">
            <a:avLst/>
          </a:prstGeom>
          <a:noFill/>
          <a:ln w="9525">
            <a:noFill/>
          </a:ln>
        </p:spPr>
        <p:txBody>
          <a:bodyPr wrap="square">
            <a:noAutofit/>
          </a:bodyPr>
          <a:p>
            <a:pPr indent="0" fontAlgn="auto">
              <a:lnSpc>
                <a:spcPct val="150000"/>
              </a:lnSpc>
            </a:pPr>
            <a:r>
              <a:rPr lang="zh-CN" sz="2000" b="1">
                <a:latin typeface="SimSong Bold" panose="02020300000000000000" charset="-122"/>
                <a:ea typeface="SimSong Bold" panose="02020300000000000000" charset="-122"/>
              </a:rPr>
              <a:t>糖代谢</a:t>
            </a:r>
            <a:endParaRPr lang="zh-CN" sz="2000" b="1">
              <a:latin typeface="SimSong Bold" panose="02020300000000000000" charset="-122"/>
              <a:ea typeface="SimSong Bold" panose="02020300000000000000" charset="-122"/>
            </a:endParaRPr>
          </a:p>
          <a:p>
            <a:pPr indent="0" fontAlgn="auto">
              <a:lnSpc>
                <a:spcPct val="150000"/>
              </a:lnSpc>
            </a:pPr>
            <a:r>
              <a:rPr lang="zh-CN" b="0">
                <a:ea typeface="SimSong Regular" panose="02020300000000000000" charset="-122"/>
              </a:rPr>
              <a:t>促进糖原异生减少机体组织对葡萄糖的利用减慢葡萄糖氧化分解过程总的来说可以增加血糖水平。</a:t>
            </a:r>
            <a:endParaRPr lang="zh-CN" altLang="en-US" b="0">
              <a:ea typeface="SimSong Regular" panose="02020300000000000000" charset="-122"/>
            </a:endParaRPr>
          </a:p>
        </p:txBody>
      </p:sp>
      <p:sp>
        <p:nvSpPr>
          <p:cNvPr id="5" name="矩形 4"/>
          <p:cNvSpPr/>
          <p:nvPr/>
        </p:nvSpPr>
        <p:spPr>
          <a:xfrm>
            <a:off x="0" y="526415"/>
            <a:ext cx="4144645" cy="211455"/>
          </a:xfrm>
          <a:prstGeom prst="rect">
            <a:avLst/>
          </a:prstGeom>
          <a:solidFill>
            <a:srgbClr val="ACBEC8"/>
          </a:solidFill>
          <a:ln>
            <a:solidFill>
              <a:srgbClr val="ADBFC9"/>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0" name="文本框 99"/>
          <p:cNvSpPr txBox="1"/>
          <p:nvPr/>
        </p:nvSpPr>
        <p:spPr>
          <a:xfrm>
            <a:off x="6200775" y="1409700"/>
            <a:ext cx="4437380" cy="2489200"/>
          </a:xfrm>
          <a:prstGeom prst="rect">
            <a:avLst/>
          </a:prstGeom>
          <a:noFill/>
          <a:ln w="9525">
            <a:noFill/>
          </a:ln>
        </p:spPr>
        <p:txBody>
          <a:bodyPr>
            <a:noAutofit/>
          </a:bodyPr>
          <a:p>
            <a:pPr indent="0" fontAlgn="auto">
              <a:lnSpc>
                <a:spcPct val="150000"/>
              </a:lnSpc>
            </a:pPr>
            <a:r>
              <a:rPr lang="zh-CN" sz="2000" b="1">
                <a:latin typeface="SimSong Bold" panose="02020300000000000000" charset="-122"/>
                <a:ea typeface="SimSong Bold" panose="02020300000000000000" charset="-122"/>
              </a:rPr>
              <a:t>蛋白质代谢</a:t>
            </a:r>
            <a:endParaRPr lang="zh-CN" b="0">
              <a:ea typeface="SimSong Regular" panose="02020300000000000000" charset="-122"/>
            </a:endParaRPr>
          </a:p>
          <a:p>
            <a:pPr indent="0" fontAlgn="auto">
              <a:lnSpc>
                <a:spcPct val="150000"/>
              </a:lnSpc>
            </a:pPr>
            <a:r>
              <a:rPr lang="zh-CN" sz="1600" b="0">
                <a:ea typeface="SimSong Regular" panose="02020300000000000000" charset="-122"/>
              </a:rPr>
              <a:t>加速胸腺、肌肉、骨等组织蛋白质分解代谢,增加尿中氮的排泄,造成负氮平衡。因此,在严重损失蛋白质的肾病患者及多种影响蛋白质代谢的疾病中,采用此类激素治疗(尤其长期治疗)时,须合用蛋白质同化类激素。</a:t>
            </a:r>
            <a:endParaRPr lang="zh-CN" altLang="en-US" sz="1600" b="0">
              <a:ea typeface="SimSong Regular" panose="02020300000000000000" charset="-122"/>
            </a:endParaRPr>
          </a:p>
        </p:txBody>
      </p:sp>
      <p:sp>
        <p:nvSpPr>
          <p:cNvPr id="4" name="文本框 3"/>
          <p:cNvSpPr txBox="1"/>
          <p:nvPr/>
        </p:nvSpPr>
        <p:spPr>
          <a:xfrm>
            <a:off x="1998345" y="4457700"/>
            <a:ext cx="5080000" cy="968375"/>
          </a:xfrm>
          <a:prstGeom prst="rect">
            <a:avLst/>
          </a:prstGeom>
          <a:noFill/>
          <a:ln w="9525">
            <a:noFill/>
          </a:ln>
        </p:spPr>
        <p:txBody>
          <a:bodyPr>
            <a:spAutoFit/>
          </a:bodyPr>
          <a:p>
            <a:pPr indent="0" fontAlgn="auto">
              <a:lnSpc>
                <a:spcPct val="150000"/>
              </a:lnSpc>
            </a:pPr>
            <a:r>
              <a:rPr lang="zh-CN" sz="2000" b="1">
                <a:latin typeface="SimSong Bold" panose="02020300000000000000" charset="-122"/>
                <a:ea typeface="SimSong Bold" panose="02020300000000000000" charset="-122"/>
              </a:rPr>
              <a:t>脂肪代谢</a:t>
            </a:r>
            <a:r>
              <a:rPr lang="zh-CN" b="0">
                <a:ea typeface="SimSong Regular" panose="02020300000000000000" charset="-122"/>
              </a:rPr>
              <a:t>使用对脂肪代谢无明显影响。</a:t>
            </a:r>
            <a:endParaRPr lang="zh-CN" altLang="en-US" b="0">
              <a:ea typeface="SimSong Regular" panose="02020300000000000000" charset="-122"/>
            </a:endParaRPr>
          </a:p>
        </p:txBody>
      </p:sp>
      <p:sp>
        <p:nvSpPr>
          <p:cNvPr id="7" name="文本框 6"/>
          <p:cNvSpPr txBox="1"/>
          <p:nvPr/>
        </p:nvSpPr>
        <p:spPr>
          <a:xfrm>
            <a:off x="6188075" y="4435475"/>
            <a:ext cx="4021455" cy="1383665"/>
          </a:xfrm>
          <a:prstGeom prst="rect">
            <a:avLst/>
          </a:prstGeom>
          <a:noFill/>
          <a:ln w="9525">
            <a:noFill/>
          </a:ln>
        </p:spPr>
        <p:txBody>
          <a:bodyPr wrap="square">
            <a:spAutoFit/>
          </a:bodyPr>
          <a:p>
            <a:pPr indent="0" algn="l" fontAlgn="auto">
              <a:lnSpc>
                <a:spcPct val="150000"/>
              </a:lnSpc>
            </a:pPr>
            <a:r>
              <a:rPr lang="zh-CN" sz="2000" b="1">
                <a:latin typeface="SimSong Bold" panose="02020300000000000000" charset="-122"/>
                <a:ea typeface="SimSong Bold" panose="02020300000000000000" charset="-122"/>
              </a:rPr>
              <a:t>水和电解质代谢</a:t>
            </a:r>
            <a:r>
              <a:rPr lang="zh-CN" b="0">
                <a:ea typeface="SimSong Regular" panose="02020300000000000000" charset="-122"/>
              </a:rPr>
              <a:t>糖皮质激素通过作用于盐皮质激素受体产生弱吸钠排钾</a:t>
            </a:r>
            <a:endParaRPr lang="zh-CN" altLang="en-US" b="0">
              <a:ea typeface="SimSong Regular" panose="02020300000000000000" charset="-122"/>
            </a:endParaRPr>
          </a:p>
        </p:txBody>
      </p:sp>
      <p:sp>
        <p:nvSpPr>
          <p:cNvPr id="8" name="矩形 7"/>
          <p:cNvSpPr/>
          <p:nvPr/>
        </p:nvSpPr>
        <p:spPr>
          <a:xfrm>
            <a:off x="1910080" y="1557020"/>
            <a:ext cx="76200" cy="401320"/>
          </a:xfrm>
          <a:prstGeom prst="rect">
            <a:avLst/>
          </a:prstGeom>
          <a:solidFill>
            <a:srgbClr val="ACBEC8"/>
          </a:solidFill>
          <a:ln>
            <a:solidFill>
              <a:schemeClr val="tx2">
                <a:lumMod val="25000"/>
                <a:lumOff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矩形 8"/>
          <p:cNvSpPr/>
          <p:nvPr/>
        </p:nvSpPr>
        <p:spPr>
          <a:xfrm>
            <a:off x="6130925" y="1529715"/>
            <a:ext cx="76200" cy="401320"/>
          </a:xfrm>
          <a:prstGeom prst="rect">
            <a:avLst/>
          </a:prstGeom>
          <a:solidFill>
            <a:srgbClr val="ACBEC8"/>
          </a:solidFill>
          <a:ln>
            <a:solidFill>
              <a:schemeClr val="tx2">
                <a:lumMod val="25000"/>
                <a:lumOff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1933575" y="4512945"/>
            <a:ext cx="76200" cy="401320"/>
          </a:xfrm>
          <a:prstGeom prst="rect">
            <a:avLst/>
          </a:prstGeom>
          <a:solidFill>
            <a:srgbClr val="ACBEC8"/>
          </a:solidFill>
          <a:ln>
            <a:solidFill>
              <a:schemeClr val="tx2">
                <a:lumMod val="25000"/>
                <a:lumOff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矩形 10"/>
          <p:cNvSpPr/>
          <p:nvPr/>
        </p:nvSpPr>
        <p:spPr>
          <a:xfrm>
            <a:off x="6124575" y="4502150"/>
            <a:ext cx="76200" cy="401320"/>
          </a:xfrm>
          <a:prstGeom prst="rect">
            <a:avLst/>
          </a:prstGeom>
          <a:solidFill>
            <a:srgbClr val="ACBEC8"/>
          </a:solidFill>
          <a:ln>
            <a:solidFill>
              <a:schemeClr val="tx2">
                <a:lumMod val="25000"/>
                <a:lumOff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idx="1"/>
          </p:nvPr>
        </p:nvSpPr>
        <p:spPr>
          <a:xfrm>
            <a:off x="3530600" y="1354455"/>
            <a:ext cx="5065395" cy="490855"/>
          </a:xfrm>
        </p:spPr>
        <p:txBody>
          <a:bodyPr>
            <a:noAutofit/>
          </a:bodyPr>
          <a:p>
            <a:r>
              <a:rPr lang="zh-CN" altLang="en-US" sz="4000" b="1">
                <a:latin typeface="SimSong Bold" panose="02020300000000000000" charset="-122"/>
                <a:ea typeface="SimSong Bold" panose="02020300000000000000" charset="-122"/>
              </a:rPr>
              <a:t>目</a:t>
            </a:r>
            <a:r>
              <a:rPr lang="en-US" altLang="zh-CN" sz="4000" b="1">
                <a:latin typeface="SimSong Bold" panose="02020300000000000000" charset="-122"/>
                <a:ea typeface="SimSong Bold" panose="02020300000000000000" charset="-122"/>
              </a:rPr>
              <a:t> </a:t>
            </a:r>
            <a:r>
              <a:rPr lang="zh-CN" altLang="en-US" sz="4000" b="1">
                <a:latin typeface="SimSong Bold" panose="02020300000000000000" charset="-122"/>
                <a:ea typeface="SimSong Bold" panose="02020300000000000000" charset="-122"/>
              </a:rPr>
              <a:t>录</a:t>
            </a:r>
            <a:endParaRPr lang="zh-CN" altLang="en-US" sz="4000" b="1">
              <a:latin typeface="SimSong Bold" panose="02020300000000000000" charset="-122"/>
              <a:ea typeface="SimSong Bold" panose="02020300000000000000" charset="-122"/>
            </a:endParaRPr>
          </a:p>
        </p:txBody>
      </p:sp>
      <p:sp>
        <p:nvSpPr>
          <p:cNvPr id="4" name="文本框 3"/>
          <p:cNvSpPr txBox="1"/>
          <p:nvPr/>
        </p:nvSpPr>
        <p:spPr>
          <a:xfrm>
            <a:off x="5311140" y="2413000"/>
            <a:ext cx="3157855" cy="3138170"/>
          </a:xfrm>
          <a:prstGeom prst="rect">
            <a:avLst/>
          </a:prstGeom>
          <a:noFill/>
        </p:spPr>
        <p:txBody>
          <a:bodyPr wrap="square" rtlCol="0">
            <a:spAutoFit/>
          </a:bodyPr>
          <a:p>
            <a:r>
              <a:rPr lang="en-US" altLang="zh-CN">
                <a:latin typeface="SimSong Regular" panose="02020300000000000000" charset="-122"/>
                <a:ea typeface="SimSong Regular" panose="02020300000000000000" charset="-122"/>
              </a:rPr>
              <a:t>  </a:t>
            </a:r>
            <a:r>
              <a:rPr lang="zh-CN" altLang="en-US">
                <a:latin typeface="SimSong Regular" panose="02020300000000000000" charset="-122"/>
                <a:ea typeface="SimSong Regular" panose="02020300000000000000" charset="-122"/>
              </a:rPr>
              <a:t>基本介绍</a:t>
            </a:r>
            <a:endParaRPr lang="zh-CN" altLang="en-US">
              <a:latin typeface="SimSong Regular" panose="02020300000000000000" charset="-122"/>
              <a:ea typeface="SimSong Regular" panose="02020300000000000000" charset="-122"/>
            </a:endParaRPr>
          </a:p>
          <a:p>
            <a:endParaRPr lang="zh-CN" altLang="en-US">
              <a:latin typeface="SimSong Regular" panose="02020300000000000000" charset="-122"/>
              <a:ea typeface="SimSong Regular" panose="02020300000000000000" charset="-122"/>
            </a:endParaRPr>
          </a:p>
          <a:p>
            <a:r>
              <a:rPr lang="en-US" altLang="zh-CN">
                <a:latin typeface="SimSong Regular" panose="02020300000000000000" charset="-122"/>
                <a:ea typeface="SimSong Regular" panose="02020300000000000000" charset="-122"/>
              </a:rPr>
              <a:t>  </a:t>
            </a:r>
            <a:r>
              <a:rPr lang="zh-CN" altLang="en-US">
                <a:latin typeface="SimSong Regular" panose="02020300000000000000" charset="-122"/>
                <a:ea typeface="SimSong Regular" panose="02020300000000000000" charset="-122"/>
              </a:rPr>
              <a:t>化学特性</a:t>
            </a:r>
            <a:endParaRPr lang="zh-CN" altLang="en-US">
              <a:latin typeface="SimSong Regular" panose="02020300000000000000" charset="-122"/>
              <a:ea typeface="SimSong Regular" panose="02020300000000000000" charset="-122"/>
            </a:endParaRPr>
          </a:p>
          <a:p>
            <a:endParaRPr lang="zh-CN" altLang="en-US">
              <a:latin typeface="SimSong Regular" panose="02020300000000000000" charset="-122"/>
              <a:ea typeface="SimSong Regular" panose="02020300000000000000" charset="-122"/>
            </a:endParaRPr>
          </a:p>
          <a:p>
            <a:r>
              <a:rPr lang="en-US" altLang="zh-CN">
                <a:latin typeface="SimSong Regular" panose="02020300000000000000" charset="-122"/>
                <a:ea typeface="SimSong Regular" panose="02020300000000000000" charset="-122"/>
              </a:rPr>
              <a:t>  </a:t>
            </a:r>
            <a:r>
              <a:rPr lang="zh-CN" altLang="en-US">
                <a:latin typeface="SimSong Regular" panose="02020300000000000000" charset="-122"/>
                <a:ea typeface="SimSong Regular" panose="02020300000000000000" charset="-122"/>
              </a:rPr>
              <a:t>药理作用</a:t>
            </a:r>
            <a:endParaRPr lang="zh-CN" altLang="en-US">
              <a:latin typeface="SimSong Regular" panose="02020300000000000000" charset="-122"/>
              <a:ea typeface="SimSong Regular" panose="02020300000000000000" charset="-122"/>
            </a:endParaRPr>
          </a:p>
          <a:p>
            <a:endParaRPr lang="zh-CN" altLang="en-US">
              <a:latin typeface="SimSong Regular" panose="02020300000000000000" charset="-122"/>
              <a:ea typeface="SimSong Regular" panose="02020300000000000000" charset="-122"/>
            </a:endParaRPr>
          </a:p>
          <a:p>
            <a:r>
              <a:rPr lang="en-US" altLang="zh-CN">
                <a:latin typeface="SimSong Regular" panose="02020300000000000000" charset="-122"/>
                <a:ea typeface="SimSong Regular" panose="02020300000000000000" charset="-122"/>
              </a:rPr>
              <a:t>  </a:t>
            </a:r>
            <a:r>
              <a:rPr lang="zh-CN" altLang="en-US">
                <a:latin typeface="SimSong Regular" panose="02020300000000000000" charset="-122"/>
                <a:ea typeface="SimSong Regular" panose="02020300000000000000" charset="-122"/>
              </a:rPr>
              <a:t>临床反应</a:t>
            </a:r>
            <a:endParaRPr lang="zh-CN" altLang="en-US">
              <a:latin typeface="SimSong Regular" panose="02020300000000000000" charset="-122"/>
              <a:ea typeface="SimSong Regular" panose="02020300000000000000" charset="-122"/>
            </a:endParaRPr>
          </a:p>
          <a:p>
            <a:endParaRPr lang="zh-CN" altLang="en-US">
              <a:latin typeface="SimSong Regular" panose="02020300000000000000" charset="-122"/>
              <a:ea typeface="SimSong Regular" panose="02020300000000000000" charset="-122"/>
            </a:endParaRPr>
          </a:p>
          <a:p>
            <a:r>
              <a:rPr lang="zh-CN" altLang="en-US">
                <a:latin typeface="SimSong Regular" panose="02020300000000000000" charset="-122"/>
                <a:ea typeface="SimSong Regular" panose="02020300000000000000" charset="-122"/>
              </a:rPr>
              <a:t>副作用和警告</a:t>
            </a:r>
            <a:endParaRPr lang="zh-CN" altLang="en-US">
              <a:latin typeface="SimSong Regular" panose="02020300000000000000" charset="-122"/>
              <a:ea typeface="SimSong Regular" panose="02020300000000000000" charset="-122"/>
            </a:endParaRPr>
          </a:p>
          <a:p>
            <a:endParaRPr lang="zh-CN" altLang="en-US">
              <a:latin typeface="SimSong Regular" panose="02020300000000000000" charset="-122"/>
              <a:ea typeface="SimSong Regular" panose="02020300000000000000" charset="-122"/>
            </a:endParaRPr>
          </a:p>
          <a:p>
            <a:r>
              <a:rPr lang="en-US" altLang="zh-CN">
                <a:latin typeface="SimSong Regular" panose="02020300000000000000" charset="-122"/>
                <a:ea typeface="SimSong Regular" panose="02020300000000000000" charset="-122"/>
              </a:rPr>
              <a:t> </a:t>
            </a:r>
            <a:r>
              <a:rPr lang="zh-CN" altLang="en-US">
                <a:latin typeface="SimSong Regular" panose="02020300000000000000" charset="-122"/>
                <a:ea typeface="SimSong Regular" panose="02020300000000000000" charset="-122"/>
              </a:rPr>
              <a:t>管理和检测</a:t>
            </a:r>
            <a:endParaRPr lang="zh-CN" altLang="en-US">
              <a:latin typeface="SimSong Regular" panose="02020300000000000000" charset="-122"/>
              <a:ea typeface="SimSong Regular" panose="02020300000000000000"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847975" y="1330960"/>
            <a:ext cx="6569075" cy="2861310"/>
          </a:xfrm>
          <a:prstGeom prst="rect">
            <a:avLst/>
          </a:prstGeom>
          <a:noFill/>
          <a:ln w="9525">
            <a:noFill/>
          </a:ln>
        </p:spPr>
        <p:txBody>
          <a:bodyPr wrap="square">
            <a:spAutoFit/>
          </a:bodyPr>
          <a:p>
            <a:pPr indent="0" fontAlgn="auto">
              <a:lnSpc>
                <a:spcPct val="150000"/>
              </a:lnSpc>
            </a:pPr>
            <a:r>
              <a:rPr lang="en-US" altLang="zh-CN" b="0">
                <a:ea typeface="SimSong Regular" panose="02020300000000000000" charset="-122"/>
              </a:rPr>
              <a:t>  </a:t>
            </a:r>
            <a:r>
              <a:rPr lang="zh-CN" sz="2000" b="0">
                <a:ea typeface="SimSong Regular" panose="02020300000000000000" charset="-122"/>
              </a:rPr>
              <a:t>了解地塞米松的药理作用有助于我们认识到它在医学上应用之广泛，从减轻炎症、管理自身免疫疾病，到治疗严重过敏反应和预防化疗相关的恶心和呕吐等。然而，尤其在长期治疗中，需谨慎使用，以确保在获得最大疗效的同时，最小化副作用的风险。</a:t>
            </a:r>
            <a:r>
              <a:rPr lang="en-US" sz="2000" b="0">
                <a:latin typeface="SimSong Regular" panose="02020300000000000000" charset="-122"/>
              </a:rPr>
              <a:t> </a:t>
            </a:r>
            <a:endParaRPr lang="en-US" altLang="en-US" sz="2000" b="0">
              <a:latin typeface="SimSong Regular" panose="02020300000000000000" charset="-122"/>
            </a:endParaRPr>
          </a:p>
        </p:txBody>
      </p:sp>
      <p:sp>
        <p:nvSpPr>
          <p:cNvPr id="5" name="矩形 4"/>
          <p:cNvSpPr/>
          <p:nvPr/>
        </p:nvSpPr>
        <p:spPr>
          <a:xfrm>
            <a:off x="0" y="475615"/>
            <a:ext cx="4144645" cy="211455"/>
          </a:xfrm>
          <a:prstGeom prst="rect">
            <a:avLst/>
          </a:prstGeom>
          <a:solidFill>
            <a:srgbClr val="ACBEC8"/>
          </a:solidFill>
          <a:ln>
            <a:solidFill>
              <a:srgbClr val="ADBFC9"/>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1940560" y="4826000"/>
            <a:ext cx="9239885" cy="1568450"/>
          </a:xfrm>
          <a:prstGeom prst="rect">
            <a:avLst/>
          </a:prstGeom>
          <a:noFill/>
          <a:ln w="9525">
            <a:noFill/>
          </a:ln>
        </p:spPr>
        <p:txBody>
          <a:bodyPr wrap="square">
            <a:spAutoFit/>
          </a:bodyPr>
          <a:p>
            <a:pPr marL="0" indent="0" algn="l"/>
            <a:r>
              <a:rPr lang="zh-CN" sz="1600">
                <a:ea typeface="SimSong Regular" panose="02020300000000000000" charset="-122"/>
              </a:rPr>
              <a:t>参考文献</a:t>
            </a:r>
            <a:r>
              <a:rPr lang="en-US" sz="1600">
                <a:latin typeface="SimSong Regular" panose="02020300000000000000" charset="-122"/>
              </a:rPr>
              <a:t> </a:t>
            </a:r>
            <a:r>
              <a:rPr lang="zh-CN" sz="1600">
                <a:ea typeface="SimSong Regular" panose="02020300000000000000" charset="-122"/>
              </a:rPr>
              <a:t>李鑫, 杨蕊, 臧强, &amp; 胡永秀. (2009). 糖皮质激素的药理作用机制研究进展. </a:t>
            </a:r>
            <a:r>
              <a:rPr lang="zh-CN" sz="1600" i="1">
                <a:ea typeface="SimSong Regular" panose="02020300000000000000" charset="-122"/>
              </a:rPr>
              <a:t>国际药学研究杂志</a:t>
            </a:r>
            <a:r>
              <a:rPr lang="en-US" sz="1600">
                <a:latin typeface="SimSong Regular" panose="02020300000000000000" charset="-122"/>
              </a:rPr>
              <a:t>,</a:t>
            </a:r>
            <a:r>
              <a:rPr lang="en-US" sz="1600" i="1">
                <a:latin typeface="SimSong Regular" panose="02020300000000000000" charset="-122"/>
              </a:rPr>
              <a:t> 36</a:t>
            </a:r>
            <a:r>
              <a:rPr lang="en-US" sz="1600">
                <a:latin typeface="SimSong Regular" panose="02020300000000000000" charset="-122"/>
              </a:rPr>
              <a:t>(01), 27-30. </a:t>
            </a:r>
            <a:endParaRPr lang="zh-CN" sz="1600">
              <a:ea typeface="SimSong Regular" panose="02020300000000000000" charset="-122"/>
            </a:endParaRPr>
          </a:p>
          <a:p>
            <a:pPr marL="0" indent="0" algn="l"/>
            <a:r>
              <a:rPr lang="en-US" altLang="zh-CN" sz="1600">
                <a:ea typeface="SimSong Regular" panose="02020300000000000000" charset="-122"/>
              </a:rPr>
              <a:t>  </a:t>
            </a:r>
            <a:r>
              <a:rPr lang="zh-CN" sz="1600">
                <a:ea typeface="SimSong Regular" panose="02020300000000000000" charset="-122"/>
              </a:rPr>
              <a:t>刘新友, 周四元, 程建峰, 冉玉华, 滕增辉, 杨润涛, 杨茜, &amp; 梅其炳. (2006). 地塞米松当归多糖前体药在大鼠体内的结肠靶向释药研究. </a:t>
            </a:r>
            <a:r>
              <a:rPr lang="zh-CN" sz="1600" i="1">
                <a:ea typeface="SimSong Regular" panose="02020300000000000000" charset="-122"/>
              </a:rPr>
              <a:t>中国临床药理学与治疗学</a:t>
            </a:r>
            <a:r>
              <a:rPr lang="en-US" sz="1600">
                <a:latin typeface="SimSong Regular" panose="02020300000000000000" charset="-122"/>
              </a:rPr>
              <a:t>(05), 505-509.  </a:t>
            </a:r>
            <a:endParaRPr lang="en-US" altLang="en-US" sz="1600">
              <a:latin typeface="SimSong Regular" panose="02020300000000000000" charset="-122"/>
            </a:endParaRPr>
          </a:p>
        </p:txBody>
      </p:sp>
      <p:sp>
        <p:nvSpPr>
          <p:cNvPr id="6" name="矩形 5"/>
          <p:cNvSpPr/>
          <p:nvPr/>
        </p:nvSpPr>
        <p:spPr>
          <a:xfrm>
            <a:off x="3035935" y="4156075"/>
            <a:ext cx="6291580" cy="76200"/>
          </a:xfrm>
          <a:prstGeom prst="rect">
            <a:avLst/>
          </a:prstGeom>
          <a:solidFill>
            <a:srgbClr val="ACBEC8"/>
          </a:solidFill>
          <a:ln>
            <a:solidFill>
              <a:srgbClr val="ADBFC9"/>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7955" y="2765759"/>
            <a:ext cx="10515600" cy="1325563"/>
          </a:xfrm>
        </p:spPr>
        <p:txBody>
          <a:bodyPr/>
          <a:lstStyle/>
          <a:p>
            <a:r>
              <a:rPr kumimoji="1" lang="zh-CN" altLang="en-US" sz="5400" b="1" dirty="0">
                <a:latin typeface="SimSong" panose="02020300000000000000" charset="-122"/>
                <a:ea typeface="SimSong" panose="02020300000000000000" charset="-122"/>
              </a:rPr>
              <a:t>临床应用</a:t>
            </a:r>
            <a:endParaRPr kumimoji="1" lang="zh-CN" altLang="en-US" sz="5400" b="1" dirty="0">
              <a:latin typeface="SimSong" panose="02020300000000000000" charset="-122"/>
              <a:ea typeface="SimSong" panose="02020300000000000000" charset="-122"/>
            </a:endParaRPr>
          </a:p>
        </p:txBody>
      </p:sp>
      <p:sp>
        <p:nvSpPr>
          <p:cNvPr id="3" name="文本框 2"/>
          <p:cNvSpPr txBox="1"/>
          <p:nvPr/>
        </p:nvSpPr>
        <p:spPr>
          <a:xfrm>
            <a:off x="1880235" y="4091305"/>
            <a:ext cx="859790" cy="368300"/>
          </a:xfrm>
          <a:prstGeom prst="rect">
            <a:avLst/>
          </a:prstGeom>
          <a:noFill/>
        </p:spPr>
        <p:txBody>
          <a:bodyPr wrap="square" rtlCol="0">
            <a:spAutoFit/>
          </a:bodyPr>
          <a:lstStyle/>
          <a:p>
            <a:pPr algn="r"/>
            <a:r>
              <a:rPr kumimoji="1" lang="zh-CN" altLang="en-US" dirty="0"/>
              <a:t>张骞</a:t>
            </a:r>
            <a:endParaRPr kumimoji="1" lang="zh-CN" altLang="en-US" dirty="0"/>
          </a:p>
        </p:txBody>
      </p:sp>
      <p:pic>
        <p:nvPicPr>
          <p:cNvPr id="8" name="图片 7"/>
          <p:cNvPicPr>
            <a:picLocks noChangeAspect="1"/>
          </p:cNvPicPr>
          <p:nvPr/>
        </p:nvPicPr>
        <p:blipFill rotWithShape="1">
          <a:blip r:embed="rId1"/>
          <a:srcRect r="22213"/>
          <a:stretch>
            <a:fillRect/>
          </a:stretch>
        </p:blipFill>
        <p:spPr>
          <a:xfrm>
            <a:off x="4271645" y="1433195"/>
            <a:ext cx="8004810" cy="36988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55225" y="1034701"/>
            <a:ext cx="6100762" cy="521970"/>
          </a:xfrm>
          <a:prstGeom prst="rect">
            <a:avLst/>
          </a:prstGeom>
          <a:noFill/>
        </p:spPr>
        <p:txBody>
          <a:bodyPr wrap="square">
            <a:spAutoFit/>
          </a:bodyPr>
          <a:lstStyle/>
          <a:p>
            <a:pPr marL="0" marR="0" algn="just">
              <a:spcBef>
                <a:spcPts val="0"/>
              </a:spcBef>
              <a:spcAft>
                <a:spcPts val="0"/>
              </a:spcAft>
            </a:pPr>
            <a:r>
              <a:rPr lang="zh-CN" altLang="en-US" sz="2800" b="1" kern="100" dirty="0">
                <a:solidFill>
                  <a:srgbClr val="333333"/>
                </a:solidFill>
                <a:effectLst/>
                <a:latin typeface="SimSong" panose="02020300000000000000" charset="-122"/>
                <a:ea typeface="SimSong" panose="02020300000000000000" charset="-122"/>
                <a:cs typeface="Times New Roman" panose="02020603050405020304" charset="0"/>
              </a:rPr>
              <a:t>抗炎</a:t>
            </a:r>
            <a:endParaRPr lang="zh-CN" altLang="en-US" sz="2800" b="1" kern="100" dirty="0">
              <a:solidFill>
                <a:srgbClr val="333333"/>
              </a:solidFill>
              <a:effectLst/>
              <a:latin typeface="SimSong" panose="02020300000000000000" charset="-122"/>
              <a:ea typeface="SimSong" panose="02020300000000000000" charset="-122"/>
              <a:cs typeface="Times New Roman" panose="02020603050405020304" charset="0"/>
            </a:endParaRPr>
          </a:p>
        </p:txBody>
      </p:sp>
      <p:sp>
        <p:nvSpPr>
          <p:cNvPr id="5" name="文本框 4"/>
          <p:cNvSpPr txBox="1"/>
          <p:nvPr/>
        </p:nvSpPr>
        <p:spPr>
          <a:xfrm>
            <a:off x="890727" y="1753509"/>
            <a:ext cx="10409275" cy="3351238"/>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zh-CN" altLang="en-US" sz="1800" kern="100" dirty="0">
                <a:solidFill>
                  <a:srgbClr val="333333"/>
                </a:solidFill>
                <a:effectLst/>
                <a:latin typeface="SimSong" panose="02020300000000000000" charset="-122"/>
                <a:ea typeface="SimSong" panose="02020300000000000000" charset="-122"/>
                <a:cs typeface="Times New Roman" panose="02020603050405020304" charset="0"/>
              </a:rPr>
              <a:t>神经系统疾病：面神经麻痹、脑膜炎、视神经脊髓炎、多发性肌炎等疾病</a:t>
            </a:r>
            <a:endParaRPr lang="zh-CN" altLang="en-US" sz="1800" kern="100" dirty="0">
              <a:effectLst/>
              <a:latin typeface="SimSong" panose="02020300000000000000" charset="-122"/>
              <a:ea typeface="SimSong" panose="02020300000000000000" charset="-122"/>
              <a:cs typeface="Times New Roman" panose="02020603050405020304" charset="0"/>
            </a:endParaRPr>
          </a:p>
          <a:p>
            <a:pPr>
              <a:lnSpc>
                <a:spcPct val="150000"/>
              </a:lnSpc>
            </a:pPr>
            <a:endParaRPr lang="zh-CN" altLang="en-US" sz="1800" kern="100" dirty="0">
              <a:effectLst/>
              <a:latin typeface="SimSong" panose="02020300000000000000" charset="-122"/>
              <a:ea typeface="SimSong" panose="02020300000000000000" charset="-122"/>
              <a:cs typeface="Times New Roman" panose="02020603050405020304" charset="0"/>
            </a:endParaRPr>
          </a:p>
          <a:p>
            <a:pPr marL="285750" indent="-285750">
              <a:lnSpc>
                <a:spcPct val="150000"/>
              </a:lnSpc>
              <a:buFont typeface="Arial" panose="020B0604020202090204" pitchFamily="34" charset="0"/>
              <a:buChar char="•"/>
            </a:pPr>
            <a:r>
              <a:rPr lang="zh-CN" altLang="en-US" sz="1800" kern="100" dirty="0">
                <a:solidFill>
                  <a:srgbClr val="333333"/>
                </a:solidFill>
                <a:effectLst/>
                <a:latin typeface="SimSong" panose="02020300000000000000" charset="-122"/>
                <a:ea typeface="SimSong" panose="02020300000000000000" charset="-122"/>
                <a:cs typeface="Times New Roman" panose="02020603050405020304" charset="0"/>
              </a:rPr>
              <a:t>皮肤病领域：神经性皮炎、银屑病，痤疮等，同时也适用于过敏性皮炎、</a:t>
            </a:r>
            <a:endParaRPr lang="en-US" altLang="zh-CN" sz="1800" kern="100" dirty="0">
              <a:solidFill>
                <a:srgbClr val="333333"/>
              </a:solidFill>
              <a:effectLst/>
              <a:latin typeface="SimSong" panose="02020300000000000000" charset="-122"/>
              <a:ea typeface="SimSong" panose="02020300000000000000" charset="-122"/>
              <a:cs typeface="Times New Roman" panose="02020603050405020304" charset="0"/>
            </a:endParaRPr>
          </a:p>
          <a:p>
            <a:pPr>
              <a:lnSpc>
                <a:spcPct val="150000"/>
              </a:lnSpc>
            </a:pPr>
            <a:r>
              <a:rPr lang="zh-CN" altLang="en-US" sz="1800" kern="100" dirty="0">
                <a:solidFill>
                  <a:srgbClr val="333333"/>
                </a:solidFill>
                <a:effectLst/>
                <a:latin typeface="SimSong" panose="02020300000000000000" charset="-122"/>
                <a:ea typeface="SimSong" panose="02020300000000000000" charset="-122"/>
                <a:cs typeface="Times New Roman" panose="02020603050405020304" charset="0"/>
              </a:rPr>
              <a:t>   药物性皮炎、等过敏性皮肤病。</a:t>
            </a:r>
            <a:endParaRPr lang="zh-CN" altLang="en-US" sz="1800" kern="100" dirty="0">
              <a:effectLst/>
              <a:latin typeface="SimSong" panose="02020300000000000000" charset="-122"/>
              <a:ea typeface="SimSong" panose="02020300000000000000" charset="-122"/>
              <a:cs typeface="Times New Roman" panose="02020603050405020304" charset="0"/>
            </a:endParaRPr>
          </a:p>
          <a:p>
            <a:pPr>
              <a:lnSpc>
                <a:spcPct val="150000"/>
              </a:lnSpc>
            </a:pPr>
            <a:endParaRPr lang="zh-CN" altLang="en-US" sz="1800" kern="100" dirty="0">
              <a:effectLst/>
              <a:latin typeface="SimSong" panose="02020300000000000000" charset="-122"/>
              <a:ea typeface="SimSong" panose="02020300000000000000" charset="-122"/>
              <a:cs typeface="Times New Roman" panose="02020603050405020304" charset="0"/>
            </a:endParaRPr>
          </a:p>
          <a:p>
            <a:pPr>
              <a:lnSpc>
                <a:spcPct val="150000"/>
              </a:lnSpc>
            </a:pPr>
            <a:endParaRPr kumimoji="1" lang="en-US" altLang="zh-CN" dirty="0">
              <a:latin typeface="SimSong" panose="02020300000000000000" charset="-122"/>
              <a:ea typeface="SimSong" panose="02020300000000000000" charset="-122"/>
            </a:endParaRPr>
          </a:p>
          <a:p>
            <a:pPr>
              <a:lnSpc>
                <a:spcPct val="150000"/>
              </a:lnSpc>
            </a:pPr>
            <a:endParaRPr lang="zh-CN" altLang="en-US" sz="1800" kern="100" dirty="0">
              <a:effectLst/>
              <a:latin typeface="SimSong" panose="02020300000000000000" charset="-122"/>
              <a:ea typeface="SimSong" panose="02020300000000000000" charset="-122"/>
            </a:endParaRPr>
          </a:p>
          <a:p>
            <a:pPr>
              <a:lnSpc>
                <a:spcPct val="150000"/>
              </a:lnSpc>
            </a:pPr>
            <a:endParaRPr kumimoji="1" lang="zh-CN" altLang="en-US" dirty="0">
              <a:latin typeface="SimSong" panose="02020300000000000000" charset="-122"/>
              <a:ea typeface="SimSong" panose="02020300000000000000" charset="-122"/>
            </a:endParaRPr>
          </a:p>
        </p:txBody>
      </p:sp>
      <p:pic>
        <p:nvPicPr>
          <p:cNvPr id="7" name="图片 6" descr="图片包含 背景图案&#10;&#10;描述已自动生成"/>
          <p:cNvPicPr>
            <a:picLocks noChangeAspect="1"/>
          </p:cNvPicPr>
          <p:nvPr/>
        </p:nvPicPr>
        <p:blipFill rotWithShape="1">
          <a:blip r:embed="rId1"/>
          <a:srcRect l="2009" t="53769" r="75246" b="10039"/>
          <a:stretch>
            <a:fillRect/>
          </a:stretch>
        </p:blipFill>
        <p:spPr>
          <a:xfrm>
            <a:off x="3611491" y="3993731"/>
            <a:ext cx="2047707" cy="2081178"/>
          </a:xfrm>
          <a:prstGeom prst="rect">
            <a:avLst/>
          </a:prstGeom>
        </p:spPr>
      </p:pic>
      <p:pic>
        <p:nvPicPr>
          <p:cNvPr id="9" name="图片 8" descr="图片包含 背景图案&#10;&#10;描述已自动生成"/>
          <p:cNvPicPr>
            <a:picLocks noChangeAspect="1"/>
          </p:cNvPicPr>
          <p:nvPr/>
        </p:nvPicPr>
        <p:blipFill rotWithShape="1">
          <a:blip r:embed="rId1"/>
          <a:srcRect l="48603" t="55137" r="26394" b="11935"/>
          <a:stretch>
            <a:fillRect/>
          </a:stretch>
        </p:blipFill>
        <p:spPr>
          <a:xfrm>
            <a:off x="784333" y="3826320"/>
            <a:ext cx="2545191" cy="2140938"/>
          </a:xfrm>
          <a:prstGeom prst="rect">
            <a:avLst/>
          </a:prstGeom>
        </p:spPr>
      </p:pic>
      <p:pic>
        <p:nvPicPr>
          <p:cNvPr id="11" name="图片 10" descr="图表, 气泡图&#10;&#10;描述已自动生成"/>
          <p:cNvPicPr>
            <a:picLocks noChangeAspect="1"/>
          </p:cNvPicPr>
          <p:nvPr/>
        </p:nvPicPr>
        <p:blipFill rotWithShape="1">
          <a:blip r:embed="rId2"/>
          <a:srcRect l="18466" t="57103" r="50302" b="8039"/>
          <a:stretch>
            <a:fillRect/>
          </a:stretch>
        </p:blipFill>
        <p:spPr>
          <a:xfrm>
            <a:off x="5883352" y="3978628"/>
            <a:ext cx="1878201" cy="2096281"/>
          </a:xfrm>
          <a:prstGeom prst="rect">
            <a:avLst/>
          </a:prstGeom>
        </p:spPr>
      </p:pic>
      <p:pic>
        <p:nvPicPr>
          <p:cNvPr id="12" name="图片 11" descr="图示&#10;&#10;描述已自动生成"/>
          <p:cNvPicPr>
            <a:picLocks noChangeAspect="1"/>
          </p:cNvPicPr>
          <p:nvPr/>
        </p:nvPicPr>
        <p:blipFill rotWithShape="1">
          <a:blip r:embed="rId3"/>
          <a:srcRect l="15210" t="12184" r="15816" b="50"/>
          <a:stretch>
            <a:fillRect/>
          </a:stretch>
        </p:blipFill>
        <p:spPr>
          <a:xfrm>
            <a:off x="8104441" y="3563748"/>
            <a:ext cx="3734972" cy="2666082"/>
          </a:xfrm>
          <a:prstGeom prst="rect">
            <a:avLst/>
          </a:prstGeom>
        </p:spPr>
      </p:pic>
      <p:sp>
        <p:nvSpPr>
          <p:cNvPr id="3" name="矩形 2"/>
          <p:cNvSpPr/>
          <p:nvPr/>
        </p:nvSpPr>
        <p:spPr>
          <a:xfrm>
            <a:off x="0" y="475615"/>
            <a:ext cx="4144645" cy="211455"/>
          </a:xfrm>
          <a:prstGeom prst="rect">
            <a:avLst/>
          </a:prstGeom>
          <a:solidFill>
            <a:srgbClr val="ACBEC8"/>
          </a:solidFill>
          <a:ln>
            <a:solidFill>
              <a:srgbClr val="ADBFC9"/>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94415" y="1167338"/>
            <a:ext cx="8169922" cy="2067964"/>
          </a:xfrm>
        </p:spPr>
        <p:txBody>
          <a:bodyPr>
            <a:normAutofit/>
          </a:bodyPr>
          <a:lstStyle/>
          <a:p>
            <a:r>
              <a:rPr lang="zh-CN" altLang="en-US" sz="1800" kern="0" dirty="0">
                <a:solidFill>
                  <a:srgbClr val="333333"/>
                </a:solidFill>
                <a:effectLst/>
                <a:latin typeface="SimSong" panose="02020300000000000000" charset="-122"/>
                <a:ea typeface="SimSong" panose="02020300000000000000" charset="-122"/>
                <a:cs typeface="SimSun" pitchFamily="2" charset="-122"/>
              </a:rPr>
              <a:t>眼科疾病：各种原因引起的眼部炎症，如虹膜炎、角膜炎、泪囊炎等。</a:t>
            </a:r>
            <a:endParaRPr lang="zh-CN" altLang="en-US" sz="1800" dirty="0">
              <a:effectLst/>
              <a:latin typeface="SimSong" panose="02020300000000000000" charset="-122"/>
              <a:ea typeface="SimSong" panose="02020300000000000000" charset="-122"/>
            </a:endParaRPr>
          </a:p>
          <a:p>
            <a:endParaRPr kumimoji="1" lang="en-US" altLang="zh-CN" sz="1800" dirty="0">
              <a:latin typeface="SimSong" panose="02020300000000000000" charset="-122"/>
              <a:ea typeface="SimSong" panose="02020300000000000000" charset="-122"/>
            </a:endParaRPr>
          </a:p>
          <a:p>
            <a:r>
              <a:rPr lang="zh-CN" altLang="en-US" sz="1800" kern="100" dirty="0">
                <a:solidFill>
                  <a:srgbClr val="333333"/>
                </a:solidFill>
                <a:effectLst/>
                <a:latin typeface="SimSong" panose="02020300000000000000" charset="-122"/>
                <a:ea typeface="SimSong" panose="02020300000000000000" charset="-122"/>
              </a:rPr>
              <a:t>风湿免疫性疾病：类风湿性关节炎、痛风性关节炎等疾病</a:t>
            </a:r>
            <a:endParaRPr lang="zh-CN" altLang="en-US" sz="1800" kern="100" dirty="0">
              <a:effectLst/>
              <a:latin typeface="SimSong" panose="02020300000000000000" charset="-122"/>
              <a:ea typeface="SimSong" panose="02020300000000000000" charset="-122"/>
            </a:endParaRPr>
          </a:p>
          <a:p>
            <a:endParaRPr lang="zh-CN" altLang="en-US" sz="1800" kern="100" dirty="0">
              <a:effectLst/>
              <a:latin typeface="SimSong" panose="02020300000000000000" charset="-122"/>
              <a:ea typeface="SimSong" panose="02020300000000000000" charset="-122"/>
            </a:endParaRPr>
          </a:p>
          <a:p>
            <a:endParaRPr kumimoji="1" lang="zh-CN" altLang="en-US" sz="1800" dirty="0"/>
          </a:p>
        </p:txBody>
      </p:sp>
      <p:pic>
        <p:nvPicPr>
          <p:cNvPr id="4" name="图片 3" descr="图示&#10;&#10;描述已自动生成"/>
          <p:cNvPicPr>
            <a:picLocks noChangeAspect="1"/>
          </p:cNvPicPr>
          <p:nvPr/>
        </p:nvPicPr>
        <p:blipFill rotWithShape="1">
          <a:blip r:embed="rId1"/>
          <a:srcRect t="565" r="52985" b="39095"/>
          <a:stretch>
            <a:fillRect/>
          </a:stretch>
        </p:blipFill>
        <p:spPr>
          <a:xfrm>
            <a:off x="1436779" y="2730384"/>
            <a:ext cx="4169023" cy="3443007"/>
          </a:xfrm>
          <a:prstGeom prst="rect">
            <a:avLst/>
          </a:prstGeom>
        </p:spPr>
      </p:pic>
      <p:pic>
        <p:nvPicPr>
          <p:cNvPr id="5" name="图片 4" descr="光盘上有字&#10;&#10;低可信度描述已自动生成"/>
          <p:cNvPicPr>
            <a:picLocks noChangeAspect="1"/>
          </p:cNvPicPr>
          <p:nvPr/>
        </p:nvPicPr>
        <p:blipFill rotWithShape="1">
          <a:blip r:embed="rId2"/>
          <a:srcRect l="-1" t="46408" r="-1890" b="13043"/>
          <a:stretch>
            <a:fillRect/>
          </a:stretch>
        </p:blipFill>
        <p:spPr>
          <a:xfrm>
            <a:off x="6773736" y="4008272"/>
            <a:ext cx="4448887" cy="2067964"/>
          </a:xfrm>
          <a:prstGeom prst="rect">
            <a:avLst/>
          </a:prstGeom>
        </p:spPr>
      </p:pic>
      <p:pic>
        <p:nvPicPr>
          <p:cNvPr id="6" name="图片 5" descr="图片包含 图标&#10;&#10;描述已自动生成"/>
          <p:cNvPicPr>
            <a:picLocks noChangeAspect="1"/>
          </p:cNvPicPr>
          <p:nvPr/>
        </p:nvPicPr>
        <p:blipFill rotWithShape="1">
          <a:blip r:embed="rId3"/>
          <a:srcRect l="51778" t="1229" b="6363"/>
          <a:stretch>
            <a:fillRect/>
          </a:stretch>
        </p:blipFill>
        <p:spPr>
          <a:xfrm>
            <a:off x="8471974" y="1821028"/>
            <a:ext cx="1575370" cy="1772884"/>
          </a:xfrm>
          <a:prstGeom prst="rect">
            <a:avLst/>
          </a:prstGeom>
        </p:spPr>
      </p:pic>
      <p:sp>
        <p:nvSpPr>
          <p:cNvPr id="7" name="矩形 6"/>
          <p:cNvSpPr/>
          <p:nvPr/>
        </p:nvSpPr>
        <p:spPr>
          <a:xfrm>
            <a:off x="0" y="475615"/>
            <a:ext cx="4144645" cy="211455"/>
          </a:xfrm>
          <a:prstGeom prst="rect">
            <a:avLst/>
          </a:prstGeom>
          <a:solidFill>
            <a:srgbClr val="ACBEC8"/>
          </a:solidFill>
          <a:ln>
            <a:solidFill>
              <a:srgbClr val="ADBFC9"/>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93382" y="887494"/>
            <a:ext cx="1605280" cy="953135"/>
          </a:xfrm>
          <a:prstGeom prst="rect">
            <a:avLst/>
          </a:prstGeom>
          <a:noFill/>
        </p:spPr>
        <p:txBody>
          <a:bodyPr wrap="none" rtlCol="0">
            <a:spAutoFit/>
          </a:bodyPr>
          <a:lstStyle/>
          <a:p>
            <a:r>
              <a:rPr lang="zh-CN" altLang="en-US" sz="2800" kern="100" dirty="0">
                <a:solidFill>
                  <a:srgbClr val="000000"/>
                </a:solidFill>
                <a:effectLst/>
                <a:latin typeface="SimSong Regular" panose="02020300000000000000" charset="-122"/>
                <a:ea typeface="SimSong Regular" panose="02020300000000000000" charset="-122"/>
              </a:rPr>
              <a:t>癌症治疗</a:t>
            </a:r>
            <a:endParaRPr lang="zh-CN" altLang="en-US" sz="2800" kern="100" dirty="0">
              <a:effectLst/>
              <a:latin typeface="SimSong Regular" panose="02020300000000000000" charset="-122"/>
              <a:ea typeface="SimSong Regular" panose="02020300000000000000" charset="-122"/>
            </a:endParaRPr>
          </a:p>
          <a:p>
            <a:endParaRPr kumimoji="1" lang="zh-CN" altLang="en-US" sz="2800" dirty="0">
              <a:latin typeface="SimSong Regular" panose="02020300000000000000" charset="-122"/>
              <a:ea typeface="SimSong Regular" panose="02020300000000000000" charset="-122"/>
            </a:endParaRPr>
          </a:p>
        </p:txBody>
      </p:sp>
      <p:sp>
        <p:nvSpPr>
          <p:cNvPr id="5" name="文本框 4"/>
          <p:cNvSpPr txBox="1"/>
          <p:nvPr/>
        </p:nvSpPr>
        <p:spPr>
          <a:xfrm>
            <a:off x="1377837" y="1627907"/>
            <a:ext cx="9903343" cy="646331"/>
          </a:xfrm>
          <a:prstGeom prst="rect">
            <a:avLst/>
          </a:prstGeom>
          <a:noFill/>
        </p:spPr>
        <p:txBody>
          <a:bodyPr wrap="square" rtlCol="0">
            <a:spAutoFit/>
          </a:bodyPr>
          <a:lstStyle/>
          <a:p>
            <a:pPr marL="285750" indent="-285750">
              <a:buFont typeface="Arial" panose="020B0604020202090204" pitchFamily="34" charset="0"/>
              <a:buChar char="•"/>
            </a:pPr>
            <a:r>
              <a:rPr lang="zh-CN" altLang="en-US" sz="1800" kern="100" dirty="0">
                <a:solidFill>
                  <a:srgbClr val="000000"/>
                </a:solidFill>
                <a:effectLst/>
                <a:latin typeface="SimSong" panose="02020300000000000000" charset="-122"/>
                <a:ea typeface="SimSong" panose="02020300000000000000" charset="-122"/>
              </a:rPr>
              <a:t>地塞米松在某些血液恶性肿瘤的直接化疗中得到应用，尤其在</a:t>
            </a:r>
            <a:r>
              <a:rPr lang="zh-CN" altLang="en-US" sz="1800" kern="100" dirty="0">
                <a:solidFill>
                  <a:srgbClr val="ACBEC8"/>
                </a:solidFill>
                <a:effectLst/>
                <a:latin typeface="SimSong" panose="02020300000000000000" charset="-122"/>
                <a:ea typeface="SimSong" panose="02020300000000000000" charset="-122"/>
                <a:hlinkClick r:id="rId1"/>
              </a:rPr>
              <a:t>多发性骨髓瘤</a:t>
            </a:r>
            <a:r>
              <a:rPr lang="zh-CN" altLang="en-US" sz="1800" kern="100" dirty="0">
                <a:solidFill>
                  <a:srgbClr val="000000"/>
                </a:solidFill>
                <a:effectLst/>
                <a:latin typeface="SimSong" panose="02020300000000000000" charset="-122"/>
                <a:ea typeface="SimSong" panose="02020300000000000000" charset="-122"/>
              </a:rPr>
              <a:t>的治疗上。</a:t>
            </a:r>
            <a:endParaRPr lang="zh-CN" altLang="en-US" sz="1800" kern="100" dirty="0">
              <a:effectLst/>
              <a:latin typeface="SimSong" panose="02020300000000000000" charset="-122"/>
              <a:ea typeface="SimSong" panose="02020300000000000000" charset="-122"/>
            </a:endParaRPr>
          </a:p>
          <a:p>
            <a:pPr marL="285750" indent="-285750">
              <a:buFont typeface="Arial" panose="020B0604020202090204" pitchFamily="34" charset="0"/>
              <a:buChar char="•"/>
            </a:pPr>
            <a:endParaRPr kumimoji="1" lang="zh-CN" altLang="en-US" dirty="0">
              <a:latin typeface="SimSong" panose="02020300000000000000" charset="-122"/>
              <a:ea typeface="SimSong" panose="02020300000000000000" charset="-122"/>
            </a:endParaRPr>
          </a:p>
        </p:txBody>
      </p:sp>
      <p:sp>
        <p:nvSpPr>
          <p:cNvPr id="6" name="文本框 5"/>
          <p:cNvSpPr txBox="1"/>
          <p:nvPr/>
        </p:nvSpPr>
        <p:spPr>
          <a:xfrm>
            <a:off x="1377837" y="2135355"/>
            <a:ext cx="3243196" cy="646331"/>
          </a:xfrm>
          <a:prstGeom prst="rect">
            <a:avLst/>
          </a:prstGeom>
          <a:noFill/>
        </p:spPr>
        <p:txBody>
          <a:bodyPr wrap="none" rtlCol="0">
            <a:spAutoFit/>
          </a:bodyPr>
          <a:lstStyle/>
          <a:p>
            <a:pPr marL="285750" indent="-285750">
              <a:buFont typeface="Arial" panose="020B0604020202090204" pitchFamily="34" charset="0"/>
              <a:buChar char="•"/>
            </a:pPr>
            <a:r>
              <a:rPr lang="zh-CN" altLang="en-US" sz="1800" kern="100" dirty="0">
                <a:solidFill>
                  <a:srgbClr val="000000"/>
                </a:solidFill>
                <a:effectLst/>
                <a:latin typeface="SimSong" panose="02020300000000000000" charset="-122"/>
                <a:ea typeface="SimSong" panose="02020300000000000000" charset="-122"/>
              </a:rPr>
              <a:t>与其他抗肿瘤药物联合使用</a:t>
            </a:r>
            <a:endParaRPr lang="zh-CN" altLang="en-US" sz="1800" kern="100" dirty="0">
              <a:effectLst/>
              <a:latin typeface="SimSong" panose="02020300000000000000" charset="-122"/>
              <a:ea typeface="SimSong" panose="02020300000000000000" charset="-122"/>
            </a:endParaRPr>
          </a:p>
          <a:p>
            <a:endParaRPr kumimoji="1" lang="zh-CN" altLang="en-US" dirty="0">
              <a:latin typeface="SimSong" panose="02020300000000000000" charset="-122"/>
              <a:ea typeface="SimSong" panose="02020300000000000000" charset="-122"/>
            </a:endParaRPr>
          </a:p>
        </p:txBody>
      </p:sp>
      <p:sp>
        <p:nvSpPr>
          <p:cNvPr id="7" name="文本框 6"/>
          <p:cNvSpPr txBox="1"/>
          <p:nvPr/>
        </p:nvSpPr>
        <p:spPr>
          <a:xfrm>
            <a:off x="1377837" y="2658457"/>
            <a:ext cx="3474028" cy="646331"/>
          </a:xfrm>
          <a:prstGeom prst="rect">
            <a:avLst/>
          </a:prstGeom>
          <a:noFill/>
        </p:spPr>
        <p:txBody>
          <a:bodyPr wrap="none" rtlCol="0">
            <a:spAutoFit/>
          </a:bodyPr>
          <a:lstStyle/>
          <a:p>
            <a:pPr marL="285750" indent="-285750">
              <a:buFont typeface="Arial" panose="020B0604020202090204" pitchFamily="34" charset="0"/>
              <a:buChar char="•"/>
            </a:pPr>
            <a:r>
              <a:rPr lang="zh-CN" altLang="en-US" sz="1800" kern="100" dirty="0">
                <a:solidFill>
                  <a:srgbClr val="000000"/>
                </a:solidFill>
                <a:effectLst/>
                <a:latin typeface="SimSong" panose="02020300000000000000" charset="-122"/>
                <a:ea typeface="SimSong" panose="02020300000000000000" charset="-122"/>
              </a:rPr>
              <a:t>缓解抗肿瘤治疗带来的副作用</a:t>
            </a:r>
            <a:endParaRPr lang="zh-CN" altLang="en-US" sz="1800" kern="100" dirty="0">
              <a:effectLst/>
              <a:latin typeface="SimSong" panose="02020300000000000000" charset="-122"/>
              <a:ea typeface="SimSong" panose="02020300000000000000" charset="-122"/>
            </a:endParaRPr>
          </a:p>
          <a:p>
            <a:pPr marL="285750" indent="-285750">
              <a:buFont typeface="Arial" panose="020B0604020202090204" pitchFamily="34" charset="0"/>
              <a:buChar char="•"/>
            </a:pPr>
            <a:endParaRPr kumimoji="1" lang="zh-CN" altLang="en-US" dirty="0">
              <a:latin typeface="SimSong" panose="02020300000000000000" charset="-122"/>
              <a:ea typeface="SimSong" panose="02020300000000000000" charset="-122"/>
            </a:endParaRPr>
          </a:p>
        </p:txBody>
      </p:sp>
      <p:sp>
        <p:nvSpPr>
          <p:cNvPr id="8" name="文本框 7"/>
          <p:cNvSpPr txBox="1"/>
          <p:nvPr/>
        </p:nvSpPr>
        <p:spPr>
          <a:xfrm>
            <a:off x="1377837" y="3130501"/>
            <a:ext cx="5782352" cy="646331"/>
          </a:xfrm>
          <a:prstGeom prst="rect">
            <a:avLst/>
          </a:prstGeom>
          <a:noFill/>
        </p:spPr>
        <p:txBody>
          <a:bodyPr wrap="none" rtlCol="0">
            <a:spAutoFit/>
          </a:bodyPr>
          <a:lstStyle/>
          <a:p>
            <a:pPr marL="285750" indent="-285750">
              <a:buFont typeface="Arial" panose="020B0604020202090204" pitchFamily="34" charset="0"/>
              <a:buChar char="•"/>
            </a:pPr>
            <a:r>
              <a:rPr lang="zh-CN" altLang="en-US" sz="1800" kern="100" dirty="0">
                <a:solidFill>
                  <a:srgbClr val="000000"/>
                </a:solidFill>
                <a:effectLst/>
                <a:latin typeface="SimSong" panose="02020300000000000000" charset="-122"/>
                <a:ea typeface="SimSong" panose="02020300000000000000" charset="-122"/>
              </a:rPr>
              <a:t>对于原发性或转移性脑肿瘤，用于减轻水肿的发生。</a:t>
            </a:r>
            <a:endParaRPr lang="zh-CN" altLang="en-US" sz="1800" kern="100" dirty="0">
              <a:effectLst/>
              <a:latin typeface="SimSong" panose="02020300000000000000" charset="-122"/>
              <a:ea typeface="SimSong" panose="02020300000000000000" charset="-122"/>
            </a:endParaRPr>
          </a:p>
          <a:p>
            <a:endParaRPr kumimoji="1" lang="zh-CN" altLang="en-US" dirty="0">
              <a:latin typeface="SimSong" panose="02020300000000000000" charset="-122"/>
              <a:ea typeface="SimSong" panose="02020300000000000000" charset="-122"/>
            </a:endParaRPr>
          </a:p>
        </p:txBody>
      </p:sp>
      <p:pic>
        <p:nvPicPr>
          <p:cNvPr id="11" name="图片 10" descr="图片包含 桌子, 蓝色, 食物, 华美&#10;&#10;描述已自动生成"/>
          <p:cNvPicPr>
            <a:picLocks noChangeAspect="1"/>
          </p:cNvPicPr>
          <p:nvPr/>
        </p:nvPicPr>
        <p:blipFill>
          <a:blip r:embed="rId2"/>
          <a:stretch>
            <a:fillRect/>
          </a:stretch>
        </p:blipFill>
        <p:spPr>
          <a:xfrm>
            <a:off x="1293709" y="4211730"/>
            <a:ext cx="3243196" cy="2162130"/>
          </a:xfrm>
          <a:prstGeom prst="rect">
            <a:avLst/>
          </a:prstGeom>
        </p:spPr>
      </p:pic>
      <p:pic>
        <p:nvPicPr>
          <p:cNvPr id="12" name="图片 11" descr="图形用户界面, 应用程序, Teams&#10;&#10;描述已自动生成"/>
          <p:cNvPicPr>
            <a:picLocks noChangeAspect="1"/>
          </p:cNvPicPr>
          <p:nvPr/>
        </p:nvPicPr>
        <p:blipFill rotWithShape="1">
          <a:blip r:embed="rId3"/>
          <a:srcRect l="-1" t="13201" r="1302" b="47267"/>
          <a:stretch>
            <a:fillRect/>
          </a:stretch>
        </p:blipFill>
        <p:spPr>
          <a:xfrm>
            <a:off x="5276850" y="3798570"/>
            <a:ext cx="2419350" cy="2663825"/>
          </a:xfrm>
          <a:prstGeom prst="rect">
            <a:avLst/>
          </a:prstGeom>
        </p:spPr>
      </p:pic>
      <p:pic>
        <p:nvPicPr>
          <p:cNvPr id="13" name="图片 12" descr="图形用户界面, 应用程序, Teams&#10;&#10;描述已自动生成"/>
          <p:cNvPicPr>
            <a:picLocks noChangeAspect="1"/>
          </p:cNvPicPr>
          <p:nvPr/>
        </p:nvPicPr>
        <p:blipFill rotWithShape="1">
          <a:blip r:embed="rId3"/>
          <a:srcRect t="54651" b="6266"/>
          <a:stretch>
            <a:fillRect/>
          </a:stretch>
        </p:blipFill>
        <p:spPr>
          <a:xfrm>
            <a:off x="8319135" y="3710305"/>
            <a:ext cx="2561590" cy="2752090"/>
          </a:xfrm>
          <a:prstGeom prst="rect">
            <a:avLst/>
          </a:prstGeom>
        </p:spPr>
      </p:pic>
      <p:sp>
        <p:nvSpPr>
          <p:cNvPr id="3" name="矩形 2"/>
          <p:cNvSpPr/>
          <p:nvPr/>
        </p:nvSpPr>
        <p:spPr>
          <a:xfrm>
            <a:off x="0" y="475615"/>
            <a:ext cx="4144645" cy="211455"/>
          </a:xfrm>
          <a:prstGeom prst="rect">
            <a:avLst/>
          </a:prstGeom>
          <a:solidFill>
            <a:srgbClr val="ACBEC8"/>
          </a:solidFill>
          <a:ln>
            <a:solidFill>
              <a:srgbClr val="ADBFC9"/>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01237" y="946402"/>
            <a:ext cx="1960880" cy="953135"/>
          </a:xfrm>
          <a:prstGeom prst="rect">
            <a:avLst/>
          </a:prstGeom>
          <a:noFill/>
        </p:spPr>
        <p:txBody>
          <a:bodyPr wrap="none" rtlCol="0">
            <a:spAutoFit/>
          </a:bodyPr>
          <a:lstStyle/>
          <a:p>
            <a:r>
              <a:rPr lang="zh-CN" altLang="en-US" sz="2800" b="1" kern="100" dirty="0">
                <a:solidFill>
                  <a:srgbClr val="000000"/>
                </a:solidFill>
                <a:effectLst/>
                <a:latin typeface="SimSong" panose="02020300000000000000" charset="-122"/>
                <a:ea typeface="SimSong" panose="02020300000000000000" charset="-122"/>
              </a:rPr>
              <a:t>内分泌疾病</a:t>
            </a:r>
            <a:endParaRPr lang="zh-CN" altLang="en-US" sz="2800" b="1" kern="100" dirty="0">
              <a:effectLst/>
              <a:latin typeface="SimSong" panose="02020300000000000000" charset="-122"/>
              <a:ea typeface="SimSong" panose="02020300000000000000" charset="-122"/>
            </a:endParaRPr>
          </a:p>
          <a:p>
            <a:endParaRPr kumimoji="1" lang="zh-CN" altLang="en-US" sz="2800" b="1" dirty="0">
              <a:latin typeface="SimSong" panose="02020300000000000000" charset="-122"/>
              <a:ea typeface="SimSong" panose="02020300000000000000" charset="-122"/>
            </a:endParaRPr>
          </a:p>
        </p:txBody>
      </p:sp>
      <p:sp>
        <p:nvSpPr>
          <p:cNvPr id="5" name="文本框 4"/>
          <p:cNvSpPr txBox="1"/>
          <p:nvPr/>
        </p:nvSpPr>
        <p:spPr>
          <a:xfrm>
            <a:off x="865982" y="1789751"/>
            <a:ext cx="6024880" cy="706755"/>
          </a:xfrm>
          <a:prstGeom prst="rect">
            <a:avLst/>
          </a:prstGeom>
          <a:noFill/>
        </p:spPr>
        <p:txBody>
          <a:bodyPr wrap="none" rtlCol="0">
            <a:spAutoFit/>
          </a:bodyPr>
          <a:lstStyle/>
          <a:p>
            <a:pPr indent="0">
              <a:buFont typeface="Arial" panose="020B0604020202090204" pitchFamily="34" charset="0"/>
              <a:buNone/>
            </a:pPr>
            <a:r>
              <a:rPr lang="en-US" altLang="zh-CN" sz="2000" kern="100" dirty="0">
                <a:solidFill>
                  <a:srgbClr val="000000"/>
                </a:solidFill>
                <a:effectLst/>
                <a:latin typeface="SimSong" panose="02020300000000000000" charset="-122"/>
                <a:ea typeface="SimSong" panose="02020300000000000000" charset="-122"/>
              </a:rPr>
              <a:t>·</a:t>
            </a:r>
            <a:r>
              <a:rPr lang="zh-CN" altLang="en-US" sz="2000" kern="100" dirty="0">
                <a:solidFill>
                  <a:srgbClr val="000000"/>
                </a:solidFill>
                <a:effectLst/>
                <a:latin typeface="SimSong" panose="02020300000000000000" charset="-122"/>
                <a:ea typeface="SimSong" panose="02020300000000000000" charset="-122"/>
              </a:rPr>
              <a:t>治疗肾上腺功能不全和艾迪生氏病等异常综合征。</a:t>
            </a:r>
            <a:endParaRPr lang="zh-CN" altLang="en-US" sz="2000" kern="100" dirty="0">
              <a:effectLst/>
              <a:latin typeface="SimSong" panose="02020300000000000000" charset="-122"/>
              <a:ea typeface="SimSong" panose="02020300000000000000" charset="-122"/>
            </a:endParaRPr>
          </a:p>
          <a:p>
            <a:pPr marL="285750" indent="-285750">
              <a:buFont typeface="Arial" panose="020B0604020202090204" pitchFamily="34" charset="0"/>
              <a:buChar char="•"/>
            </a:pPr>
            <a:endParaRPr kumimoji="1" lang="zh-CN" altLang="en-US" sz="2000" dirty="0">
              <a:latin typeface="SimSong" panose="02020300000000000000" charset="-122"/>
              <a:ea typeface="SimSong" panose="02020300000000000000" charset="-122"/>
            </a:endParaRPr>
          </a:p>
        </p:txBody>
      </p:sp>
      <p:pic>
        <p:nvPicPr>
          <p:cNvPr id="6" name="图片 5" descr="图形用户界面, 文本, 应用程序, 聊天或短信&#10;&#10;描述已自动生成"/>
          <p:cNvPicPr>
            <a:picLocks noChangeAspect="1"/>
          </p:cNvPicPr>
          <p:nvPr/>
        </p:nvPicPr>
        <p:blipFill>
          <a:blip r:embed="rId1"/>
          <a:stretch>
            <a:fillRect/>
          </a:stretch>
        </p:blipFill>
        <p:spPr>
          <a:xfrm>
            <a:off x="6932287" y="3250884"/>
            <a:ext cx="4677471" cy="2444356"/>
          </a:xfrm>
          <a:prstGeom prst="rect">
            <a:avLst/>
          </a:prstGeom>
        </p:spPr>
      </p:pic>
      <p:pic>
        <p:nvPicPr>
          <p:cNvPr id="7" name="图片 6" descr="图形用户界面, 文本&#10;&#10;描述已自动生成"/>
          <p:cNvPicPr>
            <a:picLocks noChangeAspect="1"/>
          </p:cNvPicPr>
          <p:nvPr/>
        </p:nvPicPr>
        <p:blipFill>
          <a:blip r:embed="rId2"/>
          <a:stretch>
            <a:fillRect/>
          </a:stretch>
        </p:blipFill>
        <p:spPr>
          <a:xfrm>
            <a:off x="697230" y="2970530"/>
            <a:ext cx="5761355" cy="3005455"/>
          </a:xfrm>
          <a:prstGeom prst="rect">
            <a:avLst/>
          </a:prstGeom>
        </p:spPr>
      </p:pic>
      <p:sp>
        <p:nvSpPr>
          <p:cNvPr id="3" name="矩形 2"/>
          <p:cNvSpPr/>
          <p:nvPr/>
        </p:nvSpPr>
        <p:spPr>
          <a:xfrm>
            <a:off x="0" y="475615"/>
            <a:ext cx="4144645" cy="211455"/>
          </a:xfrm>
          <a:prstGeom prst="rect">
            <a:avLst/>
          </a:prstGeom>
          <a:solidFill>
            <a:srgbClr val="ACBEC8"/>
          </a:solidFill>
          <a:ln>
            <a:solidFill>
              <a:srgbClr val="ADBFC9"/>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62047" y="961124"/>
            <a:ext cx="1605280" cy="521970"/>
          </a:xfrm>
          <a:prstGeom prst="rect">
            <a:avLst/>
          </a:prstGeom>
          <a:noFill/>
        </p:spPr>
        <p:txBody>
          <a:bodyPr wrap="none" rtlCol="0">
            <a:spAutoFit/>
          </a:bodyPr>
          <a:lstStyle/>
          <a:p>
            <a:r>
              <a:rPr kumimoji="1" lang="zh-CN" altLang="en-US" sz="2800" b="1" dirty="0">
                <a:latin typeface="SimSong" panose="02020300000000000000" charset="-122"/>
                <a:ea typeface="SimSong" panose="02020300000000000000" charset="-122"/>
              </a:rPr>
              <a:t>新冠治疗</a:t>
            </a:r>
            <a:endParaRPr kumimoji="1" lang="zh-CN" altLang="en-US" sz="2800" b="1" dirty="0">
              <a:latin typeface="SimSong" panose="02020300000000000000" charset="-122"/>
              <a:ea typeface="SimSong" panose="02020300000000000000" charset="-122"/>
            </a:endParaRPr>
          </a:p>
        </p:txBody>
      </p:sp>
      <p:sp>
        <p:nvSpPr>
          <p:cNvPr id="5" name="文本框 4"/>
          <p:cNvSpPr txBox="1"/>
          <p:nvPr/>
        </p:nvSpPr>
        <p:spPr>
          <a:xfrm>
            <a:off x="979935" y="2048097"/>
            <a:ext cx="5551520" cy="1477328"/>
          </a:xfrm>
          <a:prstGeom prst="rect">
            <a:avLst/>
          </a:prstGeom>
          <a:noFill/>
        </p:spPr>
        <p:txBody>
          <a:bodyPr wrap="none" rtlCol="0">
            <a:spAutoFit/>
          </a:bodyPr>
          <a:lstStyle/>
          <a:p>
            <a:pPr marL="285750" indent="-285750">
              <a:buFont typeface="Arial" panose="020B0604020202090204" pitchFamily="34" charset="0"/>
              <a:buChar char="•"/>
            </a:pPr>
            <a:r>
              <a:rPr lang="zh-CN" altLang="en-US" sz="1800" kern="100" dirty="0">
                <a:solidFill>
                  <a:srgbClr val="000000"/>
                </a:solidFill>
                <a:effectLst/>
                <a:latin typeface="SimSong" panose="02020300000000000000" charset="-122"/>
                <a:ea typeface="SimSong" panose="02020300000000000000" charset="-122"/>
                <a:cs typeface="Times New Roman" panose="02020603050405020304" charset="0"/>
              </a:rPr>
              <a:t>地塞米松治疗新冠病毒感染的呼吸道疾病，</a:t>
            </a:r>
            <a:endParaRPr lang="en-US" altLang="zh-CN" sz="1800" kern="100" dirty="0">
              <a:solidFill>
                <a:srgbClr val="000000"/>
              </a:solidFill>
              <a:effectLst/>
              <a:latin typeface="SimSong" panose="02020300000000000000" charset="-122"/>
              <a:ea typeface="SimSong" panose="02020300000000000000" charset="-122"/>
              <a:cs typeface="Times New Roman" panose="02020603050405020304" charset="0"/>
            </a:endParaRPr>
          </a:p>
          <a:p>
            <a:pPr marL="285750" indent="-285750">
              <a:lnSpc>
                <a:spcPct val="150000"/>
              </a:lnSpc>
              <a:buFont typeface="Arial" panose="020B0604020202090204" pitchFamily="34" charset="0"/>
              <a:buChar char="•"/>
            </a:pPr>
            <a:endParaRPr lang="en-US" altLang="zh-CN" sz="1800" kern="100" dirty="0">
              <a:solidFill>
                <a:srgbClr val="000000"/>
              </a:solidFill>
              <a:effectLst/>
              <a:latin typeface="SimSong" panose="02020300000000000000" charset="-122"/>
              <a:ea typeface="SimSong" panose="02020300000000000000" charset="-122"/>
              <a:cs typeface="Times New Roman" panose="02020603050405020304" charset="0"/>
            </a:endParaRPr>
          </a:p>
          <a:p>
            <a:pPr marL="285750" indent="-285750">
              <a:lnSpc>
                <a:spcPct val="150000"/>
              </a:lnSpc>
              <a:buFont typeface="Arial" panose="020B0604020202090204" pitchFamily="34" charset="0"/>
              <a:buChar char="•"/>
            </a:pPr>
            <a:r>
              <a:rPr lang="zh-CN" altLang="en-US" sz="1800" kern="100" dirty="0">
                <a:solidFill>
                  <a:srgbClr val="000000"/>
                </a:solidFill>
                <a:effectLst/>
                <a:latin typeface="SimSong" panose="02020300000000000000" charset="-122"/>
                <a:ea typeface="SimSong" panose="02020300000000000000" charset="-122"/>
                <a:cs typeface="Times New Roman" panose="02020603050405020304" charset="0"/>
              </a:rPr>
              <a:t>可以减少需要</a:t>
            </a:r>
            <a:r>
              <a:rPr lang="zh-CN" altLang="en-US" sz="1800" kern="100" dirty="0">
                <a:effectLst/>
                <a:latin typeface="SimSong" panose="02020300000000000000" charset="-122"/>
                <a:ea typeface="SimSong" panose="02020300000000000000" charset="-122"/>
                <a:cs typeface="Times New Roman" panose="02020603050405020304" charset="0"/>
                <a:hlinkClick r:id="rId1"/>
              </a:rPr>
              <a:t>氧气</a:t>
            </a:r>
            <a:r>
              <a:rPr lang="zh-CN" altLang="en-US" sz="1800" kern="100" dirty="0">
                <a:solidFill>
                  <a:srgbClr val="000000"/>
                </a:solidFill>
                <a:effectLst/>
                <a:latin typeface="SimSong" panose="02020300000000000000" charset="-122"/>
                <a:ea typeface="SimSong" panose="02020300000000000000" charset="-122"/>
                <a:cs typeface="Times New Roman" panose="02020603050405020304" charset="0"/>
              </a:rPr>
              <a:t>和通气的呼吸效率低下的情况。</a:t>
            </a:r>
            <a:endParaRPr lang="zh-CN" altLang="en-US" sz="1800" kern="100" dirty="0">
              <a:effectLst/>
              <a:latin typeface="SimSong" panose="02020300000000000000" charset="-122"/>
              <a:ea typeface="SimSong" panose="02020300000000000000" charset="-122"/>
              <a:cs typeface="Times New Roman" panose="02020603050405020304" charset="0"/>
            </a:endParaRPr>
          </a:p>
          <a:p>
            <a:pPr marL="285750" indent="-285750">
              <a:buFont typeface="Arial" panose="020B0604020202090204" pitchFamily="34" charset="0"/>
              <a:buChar char="•"/>
            </a:pPr>
            <a:endParaRPr kumimoji="1" lang="zh-CN" altLang="en-US" dirty="0">
              <a:latin typeface="SimSong" panose="02020300000000000000" charset="-122"/>
              <a:ea typeface="SimSong" panose="02020300000000000000" charset="-122"/>
            </a:endParaRPr>
          </a:p>
        </p:txBody>
      </p:sp>
      <p:sp>
        <p:nvSpPr>
          <p:cNvPr id="6" name="文本框 5"/>
          <p:cNvSpPr txBox="1"/>
          <p:nvPr/>
        </p:nvSpPr>
        <p:spPr>
          <a:xfrm>
            <a:off x="979936" y="3525425"/>
            <a:ext cx="6236112" cy="2520242"/>
          </a:xfrm>
          <a:prstGeom prst="rect">
            <a:avLst/>
          </a:prstGeom>
          <a:noFill/>
        </p:spPr>
        <p:txBody>
          <a:bodyPr wrap="square" rtlCol="0">
            <a:spAutoFit/>
          </a:bodyPr>
          <a:lstStyle/>
          <a:p>
            <a:pPr marL="285750" marR="0" indent="-285750" algn="l">
              <a:lnSpc>
                <a:spcPct val="150000"/>
              </a:lnSpc>
              <a:spcBef>
                <a:spcPts val="0"/>
              </a:spcBef>
              <a:spcAft>
                <a:spcPts val="0"/>
              </a:spcAft>
              <a:buFont typeface="Arial" panose="020B0604020202090204" pitchFamily="34" charset="0"/>
              <a:buChar char="•"/>
            </a:pPr>
            <a:r>
              <a:rPr lang="zh-CN" altLang="en-US" sz="1800" kern="100" dirty="0">
                <a:solidFill>
                  <a:srgbClr val="000000"/>
                </a:solidFill>
                <a:effectLst/>
                <a:latin typeface="SimSong" panose="02020300000000000000" charset="-122"/>
                <a:ea typeface="SimSong" panose="02020300000000000000" charset="-122"/>
                <a:cs typeface="Segoe UI" panose="020B0502040204020203" pitchFamily="34" charset="0"/>
              </a:rPr>
              <a:t>临床实验显示，</a:t>
            </a:r>
            <a:r>
              <a:rPr lang="zh-CN" altLang="en-US" sz="1800" kern="100" dirty="0">
                <a:solidFill>
                  <a:srgbClr val="000000"/>
                </a:solidFill>
                <a:effectLst/>
                <a:latin typeface="SimSong" panose="02020300000000000000" charset="-122"/>
                <a:ea typeface="SimSong" panose="02020300000000000000" charset="-122"/>
                <a:cs typeface="Times New Roman" panose="02020603050405020304" charset="0"/>
              </a:rPr>
              <a:t>地塞米松能将使用呼吸机治疗的</a:t>
            </a:r>
            <a:r>
              <a:rPr lang="zh-CN" altLang="en-US" sz="1800" kern="100" dirty="0">
                <a:solidFill>
                  <a:srgbClr val="000000"/>
                </a:solidFill>
                <a:effectLst/>
                <a:latin typeface="SimSong" panose="02020300000000000000" charset="-122"/>
                <a:ea typeface="SimSong" panose="02020300000000000000" charset="-122"/>
                <a:cs typeface="Segoe UI" panose="020B0502040204020203" pitchFamily="34" charset="0"/>
              </a:rPr>
              <a:t>新冠</a:t>
            </a:r>
            <a:r>
              <a:rPr lang="zh-CN" altLang="en-US" sz="1800" kern="100" dirty="0">
                <a:solidFill>
                  <a:srgbClr val="000000"/>
                </a:solidFill>
                <a:effectLst/>
                <a:latin typeface="SimSong" panose="02020300000000000000" charset="-122"/>
                <a:ea typeface="SimSong" panose="02020300000000000000" charset="-122"/>
                <a:cs typeface="Times New Roman" panose="02020603050405020304" charset="0"/>
              </a:rPr>
              <a:t>患者的死亡率</a:t>
            </a:r>
            <a:r>
              <a:rPr lang="zh-CN" altLang="en-US" sz="1800" kern="100" dirty="0">
                <a:solidFill>
                  <a:srgbClr val="000000"/>
                </a:solidFill>
                <a:effectLst/>
                <a:latin typeface="SimSong" panose="02020300000000000000" charset="-122"/>
                <a:ea typeface="SimSong" panose="02020300000000000000" charset="-122"/>
                <a:cs typeface="Segoe UI" panose="020B0502040204020203" pitchFamily="34" charset="0"/>
              </a:rPr>
              <a:t>降低</a:t>
            </a:r>
            <a:r>
              <a:rPr lang="en-US" altLang="zh-CN" sz="1800" kern="100" dirty="0">
                <a:solidFill>
                  <a:srgbClr val="000000"/>
                </a:solidFill>
                <a:effectLst/>
                <a:latin typeface="SimSong" panose="02020300000000000000" charset="-122"/>
                <a:ea typeface="SimSong" panose="02020300000000000000" charset="-122"/>
                <a:cs typeface="Segoe UI" panose="020B0502040204020203" pitchFamily="34" charset="0"/>
              </a:rPr>
              <a:t>12%</a:t>
            </a:r>
            <a:r>
              <a:rPr lang="zh-CN" altLang="en-US" kern="100" dirty="0">
                <a:solidFill>
                  <a:srgbClr val="000000"/>
                </a:solidFill>
                <a:latin typeface="SimSong" panose="02020300000000000000" charset="-122"/>
                <a:ea typeface="SimSong" panose="02020300000000000000" charset="-122"/>
                <a:cs typeface="Times New Roman" panose="02020603050405020304" charset="0"/>
              </a:rPr>
              <a:t>，</a:t>
            </a:r>
            <a:endParaRPr lang="en-US" altLang="zh-CN" kern="100" dirty="0">
              <a:solidFill>
                <a:srgbClr val="000000"/>
              </a:solidFill>
              <a:latin typeface="SimSong" panose="02020300000000000000" charset="-122"/>
              <a:ea typeface="SimSong" panose="02020300000000000000" charset="-122"/>
              <a:cs typeface="Times New Roman" panose="02020603050405020304" charset="0"/>
            </a:endParaRPr>
          </a:p>
          <a:p>
            <a:pPr marL="285750" marR="0" indent="-285750" algn="l">
              <a:lnSpc>
                <a:spcPct val="150000"/>
              </a:lnSpc>
              <a:spcBef>
                <a:spcPts val="0"/>
              </a:spcBef>
              <a:spcAft>
                <a:spcPts val="0"/>
              </a:spcAft>
              <a:buFont typeface="Arial" panose="020B0604020202090204" pitchFamily="34" charset="0"/>
              <a:buChar char="•"/>
            </a:pPr>
            <a:endParaRPr lang="en-US" altLang="zh-CN" sz="1800" kern="100" dirty="0">
              <a:solidFill>
                <a:srgbClr val="000000"/>
              </a:solidFill>
              <a:effectLst/>
              <a:latin typeface="SimSong" panose="02020300000000000000" charset="-122"/>
              <a:ea typeface="SimSong" panose="02020300000000000000" charset="-122"/>
              <a:cs typeface="Times New Roman" panose="02020603050405020304" charset="0"/>
            </a:endParaRPr>
          </a:p>
          <a:p>
            <a:pPr marL="285750" marR="0" indent="-285750" algn="l">
              <a:lnSpc>
                <a:spcPct val="150000"/>
              </a:lnSpc>
              <a:spcBef>
                <a:spcPts val="0"/>
              </a:spcBef>
              <a:spcAft>
                <a:spcPts val="0"/>
              </a:spcAft>
              <a:buFont typeface="Arial" panose="020B0604020202090204" pitchFamily="34" charset="0"/>
              <a:buChar char="•"/>
            </a:pPr>
            <a:r>
              <a:rPr lang="zh-CN" altLang="en-US" sz="1800" kern="100" dirty="0">
                <a:solidFill>
                  <a:srgbClr val="000000"/>
                </a:solidFill>
                <a:effectLst/>
                <a:latin typeface="SimSong" panose="02020300000000000000" charset="-122"/>
                <a:ea typeface="SimSong" panose="02020300000000000000" charset="-122"/>
                <a:cs typeface="Times New Roman" panose="02020603050405020304" charset="0"/>
              </a:rPr>
              <a:t>将仅接受氧气治疗的患者死亡率</a:t>
            </a:r>
            <a:r>
              <a:rPr lang="zh-CN" altLang="en-US" sz="1800" kern="100" dirty="0">
                <a:solidFill>
                  <a:srgbClr val="000000"/>
                </a:solidFill>
                <a:effectLst/>
                <a:latin typeface="SimSong" panose="02020300000000000000" charset="-122"/>
                <a:ea typeface="SimSong" panose="02020300000000000000" charset="-122"/>
                <a:cs typeface="Segoe UI" panose="020B0502040204020203" pitchFamily="34" charset="0"/>
              </a:rPr>
              <a:t>降低</a:t>
            </a:r>
            <a:r>
              <a:rPr lang="en-US" altLang="zh-CN" sz="1800" kern="100" dirty="0">
                <a:solidFill>
                  <a:srgbClr val="000000"/>
                </a:solidFill>
                <a:effectLst/>
                <a:latin typeface="SimSong" panose="02020300000000000000" charset="-122"/>
                <a:ea typeface="SimSong" panose="02020300000000000000" charset="-122"/>
                <a:cs typeface="Segoe UI" panose="020B0502040204020203" pitchFamily="34" charset="0"/>
              </a:rPr>
              <a:t>3%</a:t>
            </a:r>
            <a:r>
              <a:rPr lang="zh-CN" altLang="en-US" sz="1800" kern="100" dirty="0">
                <a:solidFill>
                  <a:srgbClr val="000000"/>
                </a:solidFill>
                <a:effectLst/>
                <a:latin typeface="SimSong" panose="02020300000000000000" charset="-122"/>
                <a:ea typeface="SimSong" panose="02020300000000000000" charset="-122"/>
                <a:cs typeface="Segoe UI" panose="020B0502040204020203" pitchFamily="34" charset="0"/>
              </a:rPr>
              <a:t>。</a:t>
            </a:r>
            <a:endParaRPr lang="zh-CN" altLang="en-US" sz="1800" kern="100" dirty="0">
              <a:effectLst/>
              <a:latin typeface="SimSong" panose="02020300000000000000" charset="-122"/>
              <a:ea typeface="SimSong" panose="02020300000000000000" charset="-122"/>
              <a:cs typeface="Times New Roman" panose="02020603050405020304" charset="0"/>
            </a:endParaRPr>
          </a:p>
          <a:p>
            <a:pPr marR="0" algn="just">
              <a:lnSpc>
                <a:spcPct val="150000"/>
              </a:lnSpc>
              <a:spcBef>
                <a:spcPts val="0"/>
              </a:spcBef>
              <a:spcAft>
                <a:spcPts val="0"/>
              </a:spcAft>
            </a:pPr>
            <a:endParaRPr lang="zh-CN" altLang="en-US" sz="1800" kern="100" dirty="0">
              <a:effectLst/>
              <a:latin typeface="SimSong" panose="02020300000000000000" charset="-122"/>
              <a:ea typeface="SimSong" panose="02020300000000000000" charset="-122"/>
              <a:cs typeface="Times New Roman" panose="02020603050405020304" charset="0"/>
            </a:endParaRPr>
          </a:p>
          <a:p>
            <a:pPr marL="285750" indent="-285750">
              <a:lnSpc>
                <a:spcPct val="150000"/>
              </a:lnSpc>
              <a:buFont typeface="Arial" panose="020B0604020202090204" pitchFamily="34" charset="0"/>
              <a:buChar char="•"/>
            </a:pPr>
            <a:endParaRPr kumimoji="1" lang="zh-CN" altLang="en-US" dirty="0">
              <a:latin typeface="SimSong" panose="02020300000000000000" charset="-122"/>
              <a:ea typeface="SimSong" panose="02020300000000000000" charset="-122"/>
            </a:endParaRPr>
          </a:p>
        </p:txBody>
      </p:sp>
      <p:sp>
        <p:nvSpPr>
          <p:cNvPr id="7" name="文本框 6"/>
          <p:cNvSpPr txBox="1"/>
          <p:nvPr/>
        </p:nvSpPr>
        <p:spPr>
          <a:xfrm>
            <a:off x="979935" y="5673565"/>
            <a:ext cx="2550698" cy="646331"/>
          </a:xfrm>
          <a:prstGeom prst="rect">
            <a:avLst/>
          </a:prstGeom>
          <a:noFill/>
        </p:spPr>
        <p:txBody>
          <a:bodyPr wrap="none" rtlCol="0">
            <a:spAutoFit/>
          </a:bodyPr>
          <a:lstStyle/>
          <a:p>
            <a:pPr marL="285750" indent="-285750">
              <a:buFont typeface="Arial" panose="020B0604020202090204" pitchFamily="34" charset="0"/>
              <a:buChar char="•"/>
            </a:pPr>
            <a:r>
              <a:rPr lang="zh-CN" altLang="en-US" sz="1800" kern="100" dirty="0">
                <a:solidFill>
                  <a:srgbClr val="000000"/>
                </a:solidFill>
                <a:effectLst/>
                <a:latin typeface="SimSong" panose="02020300000000000000" charset="-122"/>
                <a:ea typeface="SimSong" panose="02020300000000000000" charset="-122"/>
                <a:cs typeface="Times New Roman" panose="02020603050405020304" charset="0"/>
              </a:rPr>
              <a:t>抢救休克和严重感染</a:t>
            </a:r>
            <a:endParaRPr lang="zh-CN" altLang="en-US" sz="1800" kern="100" dirty="0">
              <a:effectLst/>
              <a:latin typeface="SimSong" panose="02020300000000000000" charset="-122"/>
              <a:ea typeface="SimSong" panose="02020300000000000000" charset="-122"/>
              <a:cs typeface="Times New Roman" panose="02020603050405020304" charset="0"/>
            </a:endParaRPr>
          </a:p>
          <a:p>
            <a:pPr marL="285750" indent="-285750">
              <a:buFont typeface="Arial" panose="020B0604020202090204" pitchFamily="34" charset="0"/>
              <a:buChar char="•"/>
            </a:pPr>
            <a:endParaRPr kumimoji="1" lang="zh-CN" altLang="en-US" dirty="0">
              <a:latin typeface="SimSong" panose="02020300000000000000" charset="-122"/>
              <a:ea typeface="SimSong" panose="02020300000000000000" charset="-122"/>
            </a:endParaRPr>
          </a:p>
        </p:txBody>
      </p:sp>
      <p:pic>
        <p:nvPicPr>
          <p:cNvPr id="8" name="图片 7" descr="图形用户界面, 文本, 应用程序&#10;&#10;描述已自动生成"/>
          <p:cNvPicPr>
            <a:picLocks noChangeAspect="1"/>
          </p:cNvPicPr>
          <p:nvPr/>
        </p:nvPicPr>
        <p:blipFill rotWithShape="1">
          <a:blip r:embed="rId2"/>
          <a:srcRect l="27834" t="23256" r="11194" b="36124"/>
          <a:stretch>
            <a:fillRect/>
          </a:stretch>
        </p:blipFill>
        <p:spPr>
          <a:xfrm>
            <a:off x="7729281" y="572227"/>
            <a:ext cx="2242796" cy="2390688"/>
          </a:xfrm>
          <a:prstGeom prst="rect">
            <a:avLst/>
          </a:prstGeom>
        </p:spPr>
      </p:pic>
      <p:pic>
        <p:nvPicPr>
          <p:cNvPr id="9" name="图片 8" descr="图形用户界面, 文本, 应用程序, 聊天或短信&#10;&#10;描述已自动生成"/>
          <p:cNvPicPr>
            <a:picLocks noChangeAspect="1"/>
          </p:cNvPicPr>
          <p:nvPr/>
        </p:nvPicPr>
        <p:blipFill rotWithShape="1">
          <a:blip r:embed="rId3"/>
          <a:srcRect l="-1" r="-925" b="7822"/>
          <a:stretch>
            <a:fillRect/>
          </a:stretch>
        </p:blipFill>
        <p:spPr>
          <a:xfrm>
            <a:off x="7728926" y="3114161"/>
            <a:ext cx="3511995" cy="3266129"/>
          </a:xfrm>
          <a:prstGeom prst="rect">
            <a:avLst/>
          </a:prstGeom>
        </p:spPr>
      </p:pic>
      <p:sp>
        <p:nvSpPr>
          <p:cNvPr id="3" name="矩形 2"/>
          <p:cNvSpPr/>
          <p:nvPr/>
        </p:nvSpPr>
        <p:spPr>
          <a:xfrm>
            <a:off x="0" y="475615"/>
            <a:ext cx="4144645" cy="211455"/>
          </a:xfrm>
          <a:prstGeom prst="rect">
            <a:avLst/>
          </a:prstGeom>
          <a:solidFill>
            <a:srgbClr val="ACBEC8"/>
          </a:solidFill>
          <a:ln>
            <a:solidFill>
              <a:srgbClr val="ADBFC9"/>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59175" y="2766258"/>
            <a:ext cx="10515600" cy="1325563"/>
          </a:xfrm>
        </p:spPr>
        <p:txBody>
          <a:bodyPr/>
          <a:lstStyle/>
          <a:p>
            <a:r>
              <a:rPr kumimoji="1" lang="zh-CN" altLang="en-US" sz="5400" b="1" dirty="0">
                <a:latin typeface="SimSong" panose="02020300000000000000" charset="-122"/>
                <a:ea typeface="SimSong" panose="02020300000000000000" charset="-122"/>
              </a:rPr>
              <a:t>副作用</a:t>
            </a:r>
            <a:endParaRPr kumimoji="1" lang="zh-CN" altLang="en-US" sz="5400" b="1" dirty="0">
              <a:latin typeface="SimSong" panose="02020300000000000000" charset="-122"/>
              <a:ea typeface="SimSong" panose="02020300000000000000" charset="-122"/>
            </a:endParaRPr>
          </a:p>
        </p:txBody>
      </p:sp>
      <p:sp>
        <p:nvSpPr>
          <p:cNvPr id="3" name="文本框 2"/>
          <p:cNvSpPr txBox="1"/>
          <p:nvPr/>
        </p:nvSpPr>
        <p:spPr>
          <a:xfrm>
            <a:off x="2065870" y="4091940"/>
            <a:ext cx="881349" cy="369332"/>
          </a:xfrm>
          <a:prstGeom prst="rect">
            <a:avLst/>
          </a:prstGeom>
          <a:noFill/>
        </p:spPr>
        <p:txBody>
          <a:bodyPr wrap="square" rtlCol="0">
            <a:spAutoFit/>
          </a:bodyPr>
          <a:lstStyle/>
          <a:p>
            <a:r>
              <a:rPr kumimoji="1" lang="zh-CN" altLang="en-US" dirty="0">
                <a:latin typeface="SimSong" panose="02020300000000000000" charset="-122"/>
                <a:ea typeface="SimSong" panose="02020300000000000000" charset="-122"/>
              </a:rPr>
              <a:t>王盈清</a:t>
            </a:r>
            <a:endParaRPr kumimoji="1" lang="zh-CN" altLang="en-US" dirty="0">
              <a:latin typeface="SimSong" panose="02020300000000000000" charset="-122"/>
              <a:ea typeface="SimSong" panose="02020300000000000000" charset="-122"/>
            </a:endParaRPr>
          </a:p>
        </p:txBody>
      </p:sp>
      <p:pic>
        <p:nvPicPr>
          <p:cNvPr id="6" name="图片 5" descr="手上戴着戒指&#10;&#10;描述已自动生成"/>
          <p:cNvPicPr>
            <a:picLocks noChangeAspect="1"/>
          </p:cNvPicPr>
          <p:nvPr/>
        </p:nvPicPr>
        <p:blipFill>
          <a:blip r:embed="rId1"/>
          <a:stretch>
            <a:fillRect/>
          </a:stretch>
        </p:blipFill>
        <p:spPr>
          <a:xfrm>
            <a:off x="4618355" y="1414145"/>
            <a:ext cx="7597775" cy="383921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12825" y="669290"/>
            <a:ext cx="5434330" cy="673100"/>
          </a:xfrm>
        </p:spPr>
        <p:txBody>
          <a:bodyPr>
            <a:normAutofit fontScale="90000"/>
          </a:bodyPr>
          <a:lstStyle/>
          <a:p>
            <a:br>
              <a:rPr lang="zh-CN" altLang="zh-CN" b="1" kern="100" dirty="0">
                <a:effectLst/>
                <a:latin typeface="SimSong" panose="02020300000000000000" charset="-122"/>
                <a:ea typeface="SimSong" panose="02020300000000000000" charset="-122"/>
                <a:cs typeface="Times New Roman" panose="02020603050405020304" charset="0"/>
              </a:rPr>
            </a:br>
            <a:r>
              <a:rPr lang="zh-CN" altLang="en-US" sz="2800" b="1" kern="100" dirty="0">
                <a:effectLst/>
                <a:latin typeface="SimSong" panose="02020300000000000000" charset="-122"/>
                <a:ea typeface="SimSong" panose="02020300000000000000" charset="-122"/>
                <a:cs typeface="Times New Roman" panose="02020603050405020304" charset="0"/>
              </a:rPr>
              <a:t>常见的系统性糖皮质激素</a:t>
            </a:r>
            <a:r>
              <a:rPr lang="zh-CN" altLang="en-US" sz="2800" b="1" kern="100" dirty="0">
                <a:latin typeface="SimSong" panose="02020300000000000000" charset="-122"/>
                <a:ea typeface="SimSong" panose="02020300000000000000" charset="-122"/>
                <a:cs typeface="Times New Roman" panose="02020603050405020304" charset="0"/>
              </a:rPr>
              <a:t>副作用</a:t>
            </a:r>
            <a:endParaRPr kumimoji="1" lang="zh-CN" altLang="en-US" sz="2800" b="1" dirty="0">
              <a:latin typeface="SimSong" panose="02020300000000000000" charset="-122"/>
              <a:ea typeface="SimSong" panose="02020300000000000000" charset="-122"/>
            </a:endParaRPr>
          </a:p>
        </p:txBody>
      </p:sp>
      <p:sp>
        <p:nvSpPr>
          <p:cNvPr id="3" name="内容占位符 2"/>
          <p:cNvSpPr>
            <a:spLocks noGrp="1"/>
          </p:cNvSpPr>
          <p:nvPr>
            <p:ph idx="1"/>
          </p:nvPr>
        </p:nvSpPr>
        <p:spPr>
          <a:xfrm>
            <a:off x="1133773" y="3273693"/>
            <a:ext cx="5822568" cy="3228571"/>
          </a:xfrm>
        </p:spPr>
        <p:txBody>
          <a:bodyPr>
            <a:normAutofit/>
          </a:bodyPr>
          <a:lstStyle/>
          <a:p>
            <a:pPr algn="just"/>
            <a:r>
              <a:rPr lang="zh-CN" altLang="zh-CN" sz="1800" kern="100" dirty="0">
                <a:solidFill>
                  <a:schemeClr val="tx1"/>
                </a:solidFill>
                <a:effectLst/>
                <a:latin typeface="SimSong" panose="02020300000000000000" charset="-122"/>
                <a:ea typeface="SimSong" panose="02020300000000000000" charset="-122"/>
                <a:cs typeface="Times New Roman" panose="02020603050405020304" charset="0"/>
              </a:rPr>
              <a:t>高血糖</a:t>
            </a:r>
            <a:endParaRPr lang="zh-CN" altLang="zh-CN" sz="1800" kern="100" dirty="0">
              <a:solidFill>
                <a:schemeClr val="tx1"/>
              </a:solidFill>
              <a:effectLst/>
              <a:latin typeface="SimSong" panose="02020300000000000000" charset="-122"/>
              <a:ea typeface="SimSong" panose="02020300000000000000" charset="-122"/>
              <a:cs typeface="Times New Roman" panose="02020603050405020304" charset="0"/>
            </a:endParaRPr>
          </a:p>
          <a:p>
            <a:pPr algn="just"/>
            <a:r>
              <a:rPr lang="zh-CN" altLang="zh-CN" sz="1800" kern="100" dirty="0">
                <a:solidFill>
                  <a:schemeClr val="tx1"/>
                </a:solidFill>
                <a:effectLst/>
                <a:latin typeface="SimSong" panose="02020300000000000000" charset="-122"/>
                <a:ea typeface="SimSong" panose="02020300000000000000" charset="-122"/>
                <a:cs typeface="Times New Roman" panose="02020603050405020304" charset="0"/>
              </a:rPr>
              <a:t>胃肠道不适，如胃痛和胃溃疡</a:t>
            </a:r>
            <a:endParaRPr lang="zh-CN" altLang="zh-CN" sz="1800" kern="100" dirty="0">
              <a:solidFill>
                <a:schemeClr val="tx1"/>
              </a:solidFill>
              <a:effectLst/>
              <a:latin typeface="SimSong" panose="02020300000000000000" charset="-122"/>
              <a:ea typeface="SimSong" panose="02020300000000000000" charset="-122"/>
              <a:cs typeface="Times New Roman" panose="02020603050405020304" charset="0"/>
            </a:endParaRPr>
          </a:p>
          <a:p>
            <a:pPr algn="just"/>
            <a:r>
              <a:rPr lang="zh-CN" altLang="zh-CN" sz="1800" kern="100" dirty="0">
                <a:solidFill>
                  <a:schemeClr val="tx1"/>
                </a:solidFill>
                <a:effectLst/>
                <a:latin typeface="SimSong" panose="02020300000000000000" charset="-122"/>
                <a:ea typeface="SimSong" panose="02020300000000000000" charset="-122"/>
                <a:cs typeface="Times New Roman" panose="02020603050405020304" charset="0"/>
              </a:rPr>
              <a:t>增加食欲，可能导致体重增加</a:t>
            </a:r>
            <a:endParaRPr lang="en-US" altLang="zh-CN" sz="1800" kern="100" dirty="0">
              <a:solidFill>
                <a:schemeClr val="tx1"/>
              </a:solidFill>
              <a:effectLst/>
              <a:latin typeface="SimSong" panose="02020300000000000000" charset="-122"/>
              <a:ea typeface="SimSong" panose="02020300000000000000" charset="-122"/>
              <a:cs typeface="Times New Roman" panose="02020603050405020304" charset="0"/>
            </a:endParaRPr>
          </a:p>
          <a:p>
            <a:pPr algn="just"/>
            <a:r>
              <a:rPr lang="zh-CN" altLang="en-US" sz="1800" kern="100" dirty="0">
                <a:solidFill>
                  <a:schemeClr val="tx1"/>
                </a:solidFill>
                <a:effectLst/>
                <a:latin typeface="SimSong" panose="02020300000000000000" charset="-122"/>
                <a:ea typeface="SimSong" panose="02020300000000000000" charset="-122"/>
                <a:cs typeface="Times New Roman" panose="02020603050405020304" charset="0"/>
              </a:rPr>
              <a:t>潜在的糖尿病患者：葡萄糖不耐症是加重患者原有糖尿病。</a:t>
            </a:r>
            <a:endParaRPr lang="zh-CN" altLang="en-US" sz="1800" kern="100" dirty="0">
              <a:solidFill>
                <a:schemeClr val="tx1"/>
              </a:solidFill>
              <a:effectLst/>
              <a:latin typeface="SimSong" panose="02020300000000000000" charset="-122"/>
              <a:ea typeface="SimSong" panose="02020300000000000000" charset="-122"/>
              <a:cs typeface="Times New Roman" panose="02020603050405020304" charset="0"/>
            </a:endParaRPr>
          </a:p>
          <a:p>
            <a:pPr algn="just"/>
            <a:r>
              <a:rPr lang="zh-CN" altLang="zh-CN" sz="1800" kern="100" dirty="0">
                <a:solidFill>
                  <a:schemeClr val="tx1"/>
                </a:solidFill>
                <a:effectLst/>
                <a:latin typeface="SimSong" panose="02020300000000000000" charset="-122"/>
                <a:ea typeface="SimSong" panose="02020300000000000000" charset="-122"/>
                <a:cs typeface="Times New Roman" panose="02020603050405020304" charset="0"/>
              </a:rPr>
              <a:t>心情改变，包括情绪高涨和抑郁</a:t>
            </a:r>
            <a:endParaRPr lang="zh-CN" altLang="zh-CN" sz="1800" kern="100" dirty="0">
              <a:solidFill>
                <a:schemeClr val="tx1"/>
              </a:solidFill>
              <a:effectLst/>
              <a:latin typeface="SimSong" panose="02020300000000000000" charset="-122"/>
              <a:ea typeface="SimSong" panose="02020300000000000000" charset="-122"/>
              <a:cs typeface="Times New Roman" panose="02020603050405020304" charset="0"/>
            </a:endParaRPr>
          </a:p>
          <a:p>
            <a:r>
              <a:rPr kumimoji="1" lang="zh-CN" altLang="en-US" sz="1800" dirty="0">
                <a:solidFill>
                  <a:schemeClr val="tx1"/>
                </a:solidFill>
                <a:latin typeface="SimSong" panose="02020300000000000000" charset="-122"/>
                <a:ea typeface="SimSong" panose="02020300000000000000" charset="-122"/>
              </a:rPr>
              <a:t>常见依赖戒断综合征。</a:t>
            </a:r>
            <a:endParaRPr kumimoji="1" lang="zh-CN" altLang="en-US" sz="1800" dirty="0">
              <a:solidFill>
                <a:schemeClr val="tx1"/>
              </a:solidFill>
              <a:latin typeface="SimSong" panose="02020300000000000000" charset="-122"/>
              <a:ea typeface="SimSong" panose="02020300000000000000" charset="-122"/>
            </a:endParaRPr>
          </a:p>
          <a:p>
            <a:pPr marL="0" indent="0">
              <a:buNone/>
            </a:pPr>
            <a:endParaRPr kumimoji="1" lang="zh-CN" altLang="en-US" sz="1800" dirty="0">
              <a:solidFill>
                <a:schemeClr val="tx1"/>
              </a:solidFill>
              <a:latin typeface="SimSong" panose="02020300000000000000" charset="-122"/>
              <a:ea typeface="SimSong" panose="02020300000000000000" charset="-122"/>
            </a:endParaRPr>
          </a:p>
        </p:txBody>
      </p:sp>
      <p:pic>
        <p:nvPicPr>
          <p:cNvPr id="5" name="图片 4" descr="图示&#10;&#10;描述已自动生成"/>
          <p:cNvPicPr>
            <a:picLocks noChangeAspect="1"/>
          </p:cNvPicPr>
          <p:nvPr/>
        </p:nvPicPr>
        <p:blipFill>
          <a:blip r:embed="rId1"/>
          <a:stretch>
            <a:fillRect/>
          </a:stretch>
        </p:blipFill>
        <p:spPr>
          <a:xfrm>
            <a:off x="7458654" y="2959590"/>
            <a:ext cx="4445000" cy="3327400"/>
          </a:xfrm>
          <a:prstGeom prst="rect">
            <a:avLst/>
          </a:prstGeom>
        </p:spPr>
      </p:pic>
      <p:pic>
        <p:nvPicPr>
          <p:cNvPr id="6" name="图片 5"/>
          <p:cNvPicPr>
            <a:picLocks noChangeAspect="1"/>
          </p:cNvPicPr>
          <p:nvPr/>
        </p:nvPicPr>
        <p:blipFill>
          <a:blip r:embed="rId2"/>
          <a:stretch>
            <a:fillRect/>
          </a:stretch>
        </p:blipFill>
        <p:spPr>
          <a:xfrm>
            <a:off x="5065349" y="4808075"/>
            <a:ext cx="2307580" cy="1735157"/>
          </a:xfrm>
          <a:prstGeom prst="rect">
            <a:avLst/>
          </a:prstGeom>
        </p:spPr>
      </p:pic>
      <p:sp>
        <p:nvSpPr>
          <p:cNvPr id="7" name="文本框 6"/>
          <p:cNvSpPr txBox="1"/>
          <p:nvPr/>
        </p:nvSpPr>
        <p:spPr>
          <a:xfrm>
            <a:off x="1135678" y="1700755"/>
            <a:ext cx="9816029" cy="398780"/>
          </a:xfrm>
          <a:prstGeom prst="rect">
            <a:avLst/>
          </a:prstGeom>
          <a:noFill/>
        </p:spPr>
        <p:txBody>
          <a:bodyPr wrap="square" rtlCol="0">
            <a:spAutoFit/>
          </a:bodyPr>
          <a:lstStyle/>
          <a:p>
            <a:r>
              <a:rPr lang="zh-CN" altLang="en-US" sz="2000" u="none" strike="noStrike" dirty="0">
                <a:solidFill>
                  <a:schemeClr val="tx1"/>
                </a:solidFill>
                <a:effectLst/>
                <a:latin typeface="SimSong" panose="02020300000000000000" charset="-122"/>
                <a:ea typeface="SimSong" panose="02020300000000000000" charset="-122"/>
              </a:rPr>
              <a:t>包括地塞米松在内的糖皮质激素通常是安全的，其益处远大于风险。</a:t>
            </a:r>
            <a:endParaRPr kumimoji="1" lang="zh-CN" altLang="en-US" sz="2000" u="none" strike="noStrike" dirty="0">
              <a:solidFill>
                <a:schemeClr val="tx1"/>
              </a:solidFill>
              <a:effectLst/>
              <a:latin typeface="SimSong" panose="02020300000000000000" charset="-122"/>
              <a:ea typeface="SimSong" panose="02020300000000000000" charset="-122"/>
            </a:endParaRPr>
          </a:p>
        </p:txBody>
      </p:sp>
      <p:sp>
        <p:nvSpPr>
          <p:cNvPr id="10" name="文本框 9"/>
          <p:cNvSpPr txBox="1"/>
          <p:nvPr/>
        </p:nvSpPr>
        <p:spPr>
          <a:xfrm>
            <a:off x="1160780" y="2097405"/>
            <a:ext cx="7997190" cy="1014730"/>
          </a:xfrm>
          <a:prstGeom prst="rect">
            <a:avLst/>
          </a:prstGeom>
          <a:noFill/>
        </p:spPr>
        <p:txBody>
          <a:bodyPr wrap="square">
            <a:spAutoFit/>
          </a:bodyPr>
          <a:lstStyle/>
          <a:p>
            <a:pPr indent="0" fontAlgn="auto">
              <a:lnSpc>
                <a:spcPct val="150000"/>
              </a:lnSpc>
            </a:pPr>
            <a:r>
              <a:rPr lang="zh-CN" altLang="en-US" sz="2000" b="0" i="0" u="none" strike="noStrike" dirty="0">
                <a:solidFill>
                  <a:schemeClr val="tx1"/>
                </a:solidFill>
                <a:effectLst/>
                <a:latin typeface="SimSong" panose="02020300000000000000" charset="-122"/>
                <a:ea typeface="SimSong" panose="02020300000000000000" charset="-122"/>
              </a:rPr>
              <a:t>如果使用地塞米松超过了几天，常见的系统性糖皮质激素副作用可能发生。这些副作用包括：</a:t>
            </a:r>
            <a:endParaRPr lang="zh-CN" altLang="en-US" sz="2000" b="0" i="0" u="none" strike="noStrike" dirty="0">
              <a:solidFill>
                <a:schemeClr val="tx1"/>
              </a:solidFill>
              <a:effectLst/>
              <a:latin typeface="SimSong" panose="02020300000000000000" charset="-122"/>
              <a:ea typeface="SimSong" panose="02020300000000000000" charset="-122"/>
            </a:endParaRPr>
          </a:p>
        </p:txBody>
      </p:sp>
      <p:sp>
        <p:nvSpPr>
          <p:cNvPr id="8" name="矩形 7"/>
          <p:cNvSpPr/>
          <p:nvPr/>
        </p:nvSpPr>
        <p:spPr>
          <a:xfrm>
            <a:off x="0" y="475615"/>
            <a:ext cx="4144645" cy="211455"/>
          </a:xfrm>
          <a:prstGeom prst="rect">
            <a:avLst/>
          </a:prstGeom>
          <a:solidFill>
            <a:srgbClr val="ACBEC8"/>
          </a:solidFill>
          <a:ln>
            <a:solidFill>
              <a:srgbClr val="ADBFC9"/>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73142" y="1227356"/>
            <a:ext cx="10075079" cy="3228571"/>
          </a:xfrm>
        </p:spPr>
        <p:txBody>
          <a:bodyPr>
            <a:normAutofit/>
          </a:bodyPr>
          <a:lstStyle/>
          <a:p>
            <a:pPr algn="l">
              <a:buFont typeface="Arial" panose="020B0604020202090204" pitchFamily="34" charset="0"/>
              <a:buChar char="•"/>
            </a:pPr>
            <a:r>
              <a:rPr lang="zh-CN" altLang="en-US" sz="1800" b="0" i="0" u="none" strike="noStrike" dirty="0">
                <a:solidFill>
                  <a:schemeClr val="tx1"/>
                </a:solidFill>
                <a:effectLst/>
                <a:latin typeface="SimSong" panose="02020300000000000000" charset="-122"/>
                <a:ea typeface="SimSong" panose="02020300000000000000" charset="-122"/>
                <a:hlinkClick r:id="rId1" tooltip="眼压"/>
              </a:rPr>
              <a:t>眼压</a:t>
            </a:r>
            <a:r>
              <a:rPr lang="zh-CN" altLang="en-US" sz="1800" b="0" i="0" u="none" strike="noStrike" dirty="0">
                <a:solidFill>
                  <a:schemeClr val="tx1"/>
                </a:solidFill>
                <a:effectLst/>
                <a:latin typeface="SimSong" panose="02020300000000000000" charset="-122"/>
                <a:ea typeface="SimSong" panose="02020300000000000000" charset="-122"/>
              </a:rPr>
              <a:t>增加，某些类型的青光眼，</a:t>
            </a:r>
            <a:r>
              <a:rPr lang="zh-CN" altLang="en-US" sz="1800" b="0" i="0" u="none" strike="noStrike" dirty="0">
                <a:solidFill>
                  <a:schemeClr val="tx1"/>
                </a:solidFill>
                <a:effectLst/>
                <a:latin typeface="SimSong" panose="02020300000000000000" charset="-122"/>
                <a:ea typeface="SimSong" panose="02020300000000000000" charset="-122"/>
                <a:hlinkClick r:id="rId2" tooltip="白内障"/>
              </a:rPr>
              <a:t>白内障</a:t>
            </a:r>
            <a:endParaRPr lang="zh-CN" altLang="en-US" sz="1800" b="0" i="0" u="none" strike="noStrike" dirty="0">
              <a:solidFill>
                <a:schemeClr val="tx1"/>
              </a:solidFill>
              <a:effectLst/>
              <a:latin typeface="SimSong" panose="02020300000000000000" charset="-122"/>
              <a:ea typeface="SimSong" panose="02020300000000000000" charset="-122"/>
            </a:endParaRPr>
          </a:p>
          <a:p>
            <a:pPr algn="l" fontAlgn="auto">
              <a:lnSpc>
                <a:spcPct val="150000"/>
              </a:lnSpc>
              <a:buFont typeface="Arial" panose="020B0604020202090204" pitchFamily="34" charset="0"/>
              <a:buChar char="•"/>
            </a:pPr>
            <a:r>
              <a:rPr lang="zh-CN" altLang="en-US" sz="1800" b="0" i="0" u="none" strike="noStrike" dirty="0">
                <a:solidFill>
                  <a:schemeClr val="tx1"/>
                </a:solidFill>
                <a:effectLst/>
                <a:latin typeface="SimSong" panose="02020300000000000000" charset="-122"/>
                <a:ea typeface="SimSong" panose="02020300000000000000" charset="-122"/>
              </a:rPr>
              <a:t>皮肤科：</a:t>
            </a:r>
            <a:r>
              <a:rPr lang="zh-CN" altLang="en-US" sz="1800" b="0" i="0" u="none" strike="noStrike" dirty="0">
                <a:solidFill>
                  <a:schemeClr val="tx1"/>
                </a:solidFill>
                <a:effectLst/>
                <a:latin typeface="SimSong" panose="02020300000000000000" charset="-122"/>
                <a:ea typeface="SimSong" panose="02020300000000000000" charset="-122"/>
                <a:hlinkClick r:id="rId3" tooltip="过敏性皮炎（页面不存在）"/>
              </a:rPr>
              <a:t>过敏性皮炎</a:t>
            </a:r>
            <a:r>
              <a:rPr lang="zh-CN" altLang="en-US" sz="1800" b="0" i="0" u="none" strike="noStrike" dirty="0">
                <a:solidFill>
                  <a:schemeClr val="tx1"/>
                </a:solidFill>
                <a:effectLst/>
                <a:latin typeface="SimSong" panose="02020300000000000000" charset="-122"/>
                <a:ea typeface="SimSong" panose="02020300000000000000" charset="-122"/>
              </a:rPr>
              <a:t>，皮肤干燥</a:t>
            </a:r>
            <a:r>
              <a:rPr lang="zh-CN" altLang="en-US" sz="1800" b="0" i="0" u="none" strike="noStrike" dirty="0">
                <a:solidFill>
                  <a:schemeClr val="tx1"/>
                </a:solidFill>
                <a:effectLst/>
                <a:latin typeface="SimSong" panose="02020300000000000000" charset="-122"/>
                <a:ea typeface="SimSong" panose="02020300000000000000" charset="-122"/>
                <a:hlinkClick r:id="rId4" tooltip="鳞"/>
              </a:rPr>
              <a:t>鳞片</a:t>
            </a:r>
            <a:r>
              <a:rPr lang="zh-CN" altLang="en-US" sz="1800" b="0" i="0" u="none" strike="noStrike" dirty="0">
                <a:solidFill>
                  <a:schemeClr val="tx1"/>
                </a:solidFill>
                <a:effectLst/>
                <a:latin typeface="SimSong" panose="02020300000000000000" charset="-122"/>
                <a:ea typeface="SimSong" panose="02020300000000000000" charset="-122"/>
              </a:rPr>
              <a:t>，增加出</a:t>
            </a:r>
            <a:r>
              <a:rPr lang="zh-CN" altLang="en-US" sz="1800" b="0" i="0" u="none" strike="noStrike" dirty="0">
                <a:solidFill>
                  <a:schemeClr val="tx1"/>
                </a:solidFill>
                <a:effectLst/>
                <a:latin typeface="SimSong" panose="02020300000000000000" charset="-122"/>
                <a:ea typeface="SimSong" panose="02020300000000000000" charset="-122"/>
                <a:hlinkClick r:id="rId5" tooltip="汗"/>
              </a:rPr>
              <a:t>汗</a:t>
            </a:r>
            <a:r>
              <a:rPr lang="zh-CN" altLang="en-US" sz="1800" b="0" i="0" u="none" strike="noStrike" dirty="0">
                <a:solidFill>
                  <a:schemeClr val="tx1"/>
                </a:solidFill>
                <a:effectLst/>
                <a:latin typeface="SimSong" panose="02020300000000000000" charset="-122"/>
                <a:ea typeface="SimSong" panose="02020300000000000000" charset="-122"/>
              </a:rPr>
              <a:t>，并影响皮肤反应试验（皮试）的结果</a:t>
            </a:r>
            <a:endParaRPr lang="en-US" altLang="zh-CN" sz="1800" b="0" i="0" u="none" strike="noStrike" dirty="0">
              <a:solidFill>
                <a:schemeClr val="tx1"/>
              </a:solidFill>
              <a:effectLst/>
              <a:latin typeface="SimSong" panose="02020300000000000000" charset="-122"/>
              <a:ea typeface="SimSong" panose="02020300000000000000" charset="-122"/>
            </a:endParaRPr>
          </a:p>
          <a:p>
            <a:pPr algn="l" fontAlgn="auto">
              <a:lnSpc>
                <a:spcPct val="150000"/>
              </a:lnSpc>
              <a:buFont typeface="Arial" panose="020B0604020202090204" pitchFamily="34" charset="0"/>
              <a:buChar char="•"/>
            </a:pPr>
            <a:r>
              <a:rPr lang="zh-CN" altLang="en-US" sz="1800" b="0" i="0" u="none" strike="noStrike" dirty="0">
                <a:solidFill>
                  <a:schemeClr val="tx1"/>
                </a:solidFill>
                <a:effectLst/>
                <a:latin typeface="SimSong" panose="02020300000000000000" charset="-122"/>
                <a:ea typeface="SimSong" panose="02020300000000000000" charset="-122"/>
              </a:rPr>
              <a:t>精神病，包括人格改变，易怒，兴奋，躁狂</a:t>
            </a:r>
            <a:endParaRPr lang="zh-CN" altLang="en-US" sz="1800" b="0" i="0" u="none" strike="noStrike" dirty="0">
              <a:solidFill>
                <a:schemeClr val="tx1"/>
              </a:solidFill>
              <a:effectLst/>
              <a:latin typeface="SimSong" panose="02020300000000000000" charset="-122"/>
              <a:ea typeface="SimSong" panose="02020300000000000000" charset="-122"/>
            </a:endParaRPr>
          </a:p>
          <a:p>
            <a:pPr algn="l">
              <a:buFont typeface="Arial" panose="020B0604020202090204" pitchFamily="34" charset="0"/>
              <a:buChar char="•"/>
            </a:pPr>
            <a:endParaRPr lang="zh-CN" altLang="en-US" sz="1800" b="0" i="0" u="none" strike="noStrike" dirty="0">
              <a:effectLst/>
              <a:latin typeface="SimSong" panose="02020300000000000000" charset="-122"/>
              <a:ea typeface="SimSong" panose="02020300000000000000" charset="-122"/>
            </a:endParaRPr>
          </a:p>
          <a:p>
            <a:endParaRPr kumimoji="1" lang="zh-CN" altLang="en-US" sz="1800" dirty="0">
              <a:latin typeface="SimSong" panose="02020300000000000000" charset="-122"/>
              <a:ea typeface="SimSong" panose="02020300000000000000" charset="-122"/>
            </a:endParaRPr>
          </a:p>
        </p:txBody>
      </p:sp>
      <p:pic>
        <p:nvPicPr>
          <p:cNvPr id="11" name="图片 10"/>
          <p:cNvPicPr>
            <a:picLocks noChangeAspect="1"/>
          </p:cNvPicPr>
          <p:nvPr/>
        </p:nvPicPr>
        <p:blipFill>
          <a:blip r:embed="rId6"/>
          <a:stretch>
            <a:fillRect/>
          </a:stretch>
        </p:blipFill>
        <p:spPr>
          <a:xfrm>
            <a:off x="1038885" y="3196606"/>
            <a:ext cx="5473419" cy="2865073"/>
          </a:xfrm>
          <a:prstGeom prst="rect">
            <a:avLst/>
          </a:prstGeom>
        </p:spPr>
      </p:pic>
      <p:pic>
        <p:nvPicPr>
          <p:cNvPr id="12" name="图片 11"/>
          <p:cNvPicPr>
            <a:picLocks noChangeAspect="1"/>
          </p:cNvPicPr>
          <p:nvPr/>
        </p:nvPicPr>
        <p:blipFill>
          <a:blip r:embed="rId7"/>
          <a:stretch>
            <a:fillRect/>
          </a:stretch>
        </p:blipFill>
        <p:spPr>
          <a:xfrm>
            <a:off x="6907321" y="3352545"/>
            <a:ext cx="4256884" cy="2393405"/>
          </a:xfrm>
          <a:prstGeom prst="rect">
            <a:avLst/>
          </a:prstGeom>
        </p:spPr>
      </p:pic>
      <p:sp>
        <p:nvSpPr>
          <p:cNvPr id="8" name="矩形 7"/>
          <p:cNvSpPr/>
          <p:nvPr/>
        </p:nvSpPr>
        <p:spPr>
          <a:xfrm>
            <a:off x="0" y="475615"/>
            <a:ext cx="4144645" cy="211455"/>
          </a:xfrm>
          <a:prstGeom prst="rect">
            <a:avLst/>
          </a:prstGeom>
          <a:solidFill>
            <a:srgbClr val="ACBEC8"/>
          </a:solidFill>
          <a:ln>
            <a:solidFill>
              <a:srgbClr val="ADBFC9"/>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5665" y="2572385"/>
            <a:ext cx="3681730" cy="1317625"/>
          </a:xfrm>
        </p:spPr>
        <p:txBody>
          <a:bodyPr/>
          <a:p>
            <a:r>
              <a:rPr lang="zh-CN" altLang="en-US" sz="5400" b="1">
                <a:latin typeface="SimSong Bold" panose="02020300000000000000" charset="-122"/>
                <a:ea typeface="SimSong Bold" panose="02020300000000000000" charset="-122"/>
              </a:rPr>
              <a:t>基本介绍</a:t>
            </a:r>
            <a:endParaRPr lang="zh-CN" altLang="en-US" sz="5400" b="1">
              <a:latin typeface="SimSong Bold" panose="02020300000000000000" charset="-122"/>
              <a:ea typeface="SimSong Bold" panose="02020300000000000000" charset="-122"/>
            </a:endParaRPr>
          </a:p>
        </p:txBody>
      </p:sp>
      <p:sp>
        <p:nvSpPr>
          <p:cNvPr id="3" name="文本占位符 2"/>
          <p:cNvSpPr>
            <a:spLocks noGrp="1"/>
          </p:cNvSpPr>
          <p:nvPr>
            <p:ph type="body" idx="1"/>
          </p:nvPr>
        </p:nvSpPr>
        <p:spPr>
          <a:xfrm>
            <a:off x="1955800" y="4072255"/>
            <a:ext cx="1119505" cy="605155"/>
          </a:xfrm>
        </p:spPr>
        <p:txBody>
          <a:bodyPr/>
          <a:p>
            <a:r>
              <a:rPr lang="zh-CN" altLang="en-US" sz="1800">
                <a:latin typeface="SimSong Regular" panose="02020300000000000000" charset="-122"/>
                <a:ea typeface="SimSong Regular" panose="02020300000000000000" charset="-122"/>
              </a:rPr>
              <a:t>邢鹤馨</a:t>
            </a:r>
            <a:endParaRPr lang="zh-CN" altLang="en-US" sz="1800">
              <a:latin typeface="SimSong Regular" panose="02020300000000000000" charset="-122"/>
              <a:ea typeface="SimSong Regular" panose="02020300000000000000" charset="-122"/>
            </a:endParaRPr>
          </a:p>
        </p:txBody>
      </p:sp>
      <p:pic>
        <p:nvPicPr>
          <p:cNvPr id="4" name="图片 3" descr="WechatIMG1009"/>
          <p:cNvPicPr>
            <a:picLocks noChangeAspect="1"/>
          </p:cNvPicPr>
          <p:nvPr/>
        </p:nvPicPr>
        <p:blipFill>
          <a:blip r:embed="rId1"/>
          <a:stretch>
            <a:fillRect/>
          </a:stretch>
        </p:blipFill>
        <p:spPr>
          <a:xfrm>
            <a:off x="4568190" y="1538605"/>
            <a:ext cx="7634605" cy="378142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2432" y="616221"/>
            <a:ext cx="10515600" cy="1325563"/>
          </a:xfrm>
        </p:spPr>
        <p:txBody>
          <a:bodyPr/>
          <a:lstStyle/>
          <a:p>
            <a:r>
              <a:rPr kumimoji="1" lang="zh-CN" altLang="en-US" sz="2800" b="1" dirty="0">
                <a:latin typeface="SimSong" panose="02020300000000000000" charset="-122"/>
                <a:ea typeface="SimSong" panose="02020300000000000000" charset="-122"/>
              </a:rPr>
              <a:t>长期使用副作用</a:t>
            </a:r>
            <a:endParaRPr kumimoji="1" lang="zh-CN" altLang="en-US" sz="2800" b="1" dirty="0">
              <a:latin typeface="SimSong" panose="02020300000000000000" charset="-122"/>
              <a:ea typeface="SimSong" panose="02020300000000000000" charset="-122"/>
            </a:endParaRPr>
          </a:p>
        </p:txBody>
      </p:sp>
      <p:sp>
        <p:nvSpPr>
          <p:cNvPr id="9" name="文本框 8"/>
          <p:cNvSpPr txBox="1"/>
          <p:nvPr/>
        </p:nvSpPr>
        <p:spPr>
          <a:xfrm>
            <a:off x="1170305" y="2287905"/>
            <a:ext cx="9989820" cy="2046605"/>
          </a:xfrm>
          <a:prstGeom prst="rect">
            <a:avLst/>
          </a:prstGeom>
          <a:noFill/>
        </p:spPr>
        <p:txBody>
          <a:bodyPr wrap="square">
            <a:noAutofit/>
          </a:bodyPr>
          <a:lstStyle/>
          <a:p>
            <a:pPr>
              <a:lnSpc>
                <a:spcPct val="150000"/>
              </a:lnSpc>
            </a:pPr>
            <a:r>
              <a:rPr lang="zh-CN" altLang="en-US" b="0" i="0" u="none" strike="noStrike" dirty="0">
                <a:solidFill>
                  <a:srgbClr val="202122"/>
                </a:solidFill>
                <a:effectLst/>
                <a:latin typeface="SimSong" panose="02020300000000000000" charset="-122"/>
                <a:ea typeface="SimSong" panose="02020300000000000000" charset="-122"/>
              </a:rPr>
              <a:t>长期服用地塞米松会破坏内分泌系统，导致多腺体萎缩、循环衰竭，直至下半身甚至四肢瘫痪，这类药只能应急，不应用作长期的消炎。</a:t>
            </a:r>
            <a:endParaRPr lang="en-US" altLang="zh-CN" b="0" i="0" u="none" strike="noStrike" dirty="0">
              <a:solidFill>
                <a:srgbClr val="202122"/>
              </a:solidFill>
              <a:effectLst/>
              <a:latin typeface="SimSong" panose="02020300000000000000" charset="-122"/>
              <a:ea typeface="SimSong" panose="02020300000000000000" charset="-122"/>
            </a:endParaRPr>
          </a:p>
          <a:p>
            <a:pPr indent="0" fontAlgn="auto">
              <a:lnSpc>
                <a:spcPct val="150000"/>
              </a:lnSpc>
            </a:pPr>
            <a:r>
              <a:rPr lang="zh-CN" altLang="en-US" dirty="0">
                <a:latin typeface="SimSong" panose="02020300000000000000" charset="-122"/>
                <a:ea typeface="SimSong" panose="02020300000000000000" charset="-122"/>
              </a:rPr>
              <a:t>在较大剂量下，还会引起骨质疏松、消化道溃疡和类库欣综合征症状，增加并发感染风险。</a:t>
            </a:r>
            <a:endParaRPr lang="zh-CN" altLang="en-US" dirty="0">
              <a:latin typeface="SimSong" panose="02020300000000000000" charset="-122"/>
              <a:ea typeface="SimSong" panose="02020300000000000000" charset="-122"/>
            </a:endParaRPr>
          </a:p>
        </p:txBody>
      </p:sp>
      <p:sp>
        <p:nvSpPr>
          <p:cNvPr id="14" name="文本框 13"/>
          <p:cNvSpPr txBox="1"/>
          <p:nvPr/>
        </p:nvSpPr>
        <p:spPr>
          <a:xfrm>
            <a:off x="1178697" y="1857070"/>
            <a:ext cx="7643717" cy="442750"/>
          </a:xfrm>
          <a:prstGeom prst="rect">
            <a:avLst/>
          </a:prstGeom>
          <a:noFill/>
        </p:spPr>
        <p:txBody>
          <a:bodyPr wrap="square" rtlCol="0">
            <a:spAutoFit/>
          </a:bodyPr>
          <a:lstStyle/>
          <a:p>
            <a:pPr>
              <a:lnSpc>
                <a:spcPct val="150000"/>
              </a:lnSpc>
            </a:pPr>
            <a:r>
              <a:rPr kumimoji="1" lang="zh-CN" altLang="en-US" dirty="0">
                <a:latin typeface="SimSong" panose="02020300000000000000" charset="-122"/>
                <a:ea typeface="SimSong" panose="02020300000000000000" charset="-122"/>
              </a:rPr>
              <a:t>通常发生在长期使用，即使用两周以上的患者身上任可能会出现副作用</a:t>
            </a:r>
            <a:endParaRPr kumimoji="1" lang="zh-CN" altLang="en-US" dirty="0">
              <a:latin typeface="SimSong" panose="02020300000000000000" charset="-122"/>
              <a:ea typeface="SimSong" panose="02020300000000000000" charset="-122"/>
            </a:endParaRPr>
          </a:p>
        </p:txBody>
      </p:sp>
      <p:sp>
        <p:nvSpPr>
          <p:cNvPr id="15" name="标题 1"/>
          <p:cNvSpPr txBox="1"/>
          <p:nvPr/>
        </p:nvSpPr>
        <p:spPr>
          <a:xfrm>
            <a:off x="1118235" y="3663950"/>
            <a:ext cx="3362325" cy="1016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zh-CN" altLang="zh-CN" sz="2800" b="1" kern="100">
                <a:latin typeface="SimSong" panose="02020300000000000000" charset="-122"/>
                <a:ea typeface="SimSong" panose="02020300000000000000" charset="-122"/>
                <a:cs typeface="Times New Roman" panose="02020603050405020304" charset="0"/>
              </a:rPr>
            </a:br>
            <a:r>
              <a:rPr lang="zh-CN" altLang="en-US" sz="2800" b="1" kern="100">
                <a:latin typeface="SimSong" panose="02020300000000000000" charset="-122"/>
                <a:ea typeface="SimSong" panose="02020300000000000000" charset="-122"/>
                <a:cs typeface="Times New Roman" panose="02020603050405020304" charset="0"/>
              </a:rPr>
              <a:t>新冠治疗的副作用</a:t>
            </a:r>
            <a:endParaRPr kumimoji="1" lang="zh-CN" altLang="en-US" sz="2800" b="1" dirty="0">
              <a:latin typeface="SimSong" panose="02020300000000000000" charset="-122"/>
              <a:ea typeface="SimSong" panose="02020300000000000000" charset="-122"/>
            </a:endParaRPr>
          </a:p>
        </p:txBody>
      </p:sp>
      <p:sp>
        <p:nvSpPr>
          <p:cNvPr id="16" name="文本框 15"/>
          <p:cNvSpPr txBox="1"/>
          <p:nvPr/>
        </p:nvSpPr>
        <p:spPr>
          <a:xfrm>
            <a:off x="1202690" y="4945380"/>
            <a:ext cx="9645650" cy="368300"/>
          </a:xfrm>
          <a:prstGeom prst="rect">
            <a:avLst/>
          </a:prstGeom>
          <a:noFill/>
        </p:spPr>
        <p:txBody>
          <a:bodyPr wrap="square" rtlCol="0">
            <a:spAutoFit/>
          </a:bodyPr>
          <a:lstStyle/>
          <a:p>
            <a:r>
              <a:rPr lang="zh-CN" altLang="zh-CN" sz="1800" dirty="0">
                <a:effectLst/>
                <a:latin typeface="SimSong" panose="02020300000000000000" charset="-122"/>
                <a:ea typeface="SimSong" panose="02020300000000000000" charset="-122"/>
                <a:cs typeface="Times New Roman" panose="02020603050405020304" charset="0"/>
              </a:rPr>
              <a:t>在新冠肺炎患者的使用中，</a:t>
            </a:r>
            <a:r>
              <a:rPr lang="zh-CN" altLang="zh-CN" sz="1800" dirty="0">
                <a:solidFill>
                  <a:srgbClr val="141414"/>
                </a:solidFill>
                <a:effectLst/>
                <a:latin typeface="SimSong" panose="02020300000000000000" charset="-122"/>
                <a:ea typeface="SimSong" panose="02020300000000000000" charset="-122"/>
                <a:cs typeface="Times New Roman" panose="02020603050405020304" charset="0"/>
              </a:rPr>
              <a:t>新型冠状病毒病人只需要使用相当小的药量，因此副作用应该有限。</a:t>
            </a:r>
            <a:endParaRPr kumimoji="1" lang="zh-CN" altLang="en-US" dirty="0">
              <a:latin typeface="SimSong" panose="02020300000000000000" charset="-122"/>
              <a:ea typeface="SimSong" panose="02020300000000000000" charset="-122"/>
            </a:endParaRPr>
          </a:p>
        </p:txBody>
      </p:sp>
      <p:sp>
        <p:nvSpPr>
          <p:cNvPr id="8" name="矩形 7"/>
          <p:cNvSpPr/>
          <p:nvPr/>
        </p:nvSpPr>
        <p:spPr>
          <a:xfrm>
            <a:off x="0" y="475615"/>
            <a:ext cx="4144645" cy="211455"/>
          </a:xfrm>
          <a:prstGeom prst="rect">
            <a:avLst/>
          </a:prstGeom>
          <a:solidFill>
            <a:srgbClr val="ACBEC8"/>
          </a:solidFill>
          <a:ln>
            <a:solidFill>
              <a:srgbClr val="ADBFC9"/>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19175" y="548211"/>
            <a:ext cx="10515600" cy="1325563"/>
          </a:xfrm>
        </p:spPr>
        <p:txBody>
          <a:bodyPr>
            <a:normAutofit/>
          </a:bodyPr>
          <a:lstStyle/>
          <a:p>
            <a:r>
              <a:rPr lang="zh-CN" altLang="zh-CN" sz="2800" b="1" dirty="0">
                <a:effectLst/>
                <a:latin typeface="SimSong" panose="02020300000000000000" charset="-122"/>
                <a:ea typeface="SimSong" panose="02020300000000000000" charset="-122"/>
                <a:cs typeface="Times New Roman" panose="02020603050405020304" charset="0"/>
              </a:rPr>
              <a:t>监测和管理副作用</a:t>
            </a:r>
            <a:endParaRPr kumimoji="1" lang="zh-CN" altLang="en-US" sz="2800" b="1" dirty="0">
              <a:latin typeface="SimSong" panose="02020300000000000000" charset="-122"/>
              <a:ea typeface="SimSong" panose="02020300000000000000" charset="-122"/>
            </a:endParaRPr>
          </a:p>
        </p:txBody>
      </p:sp>
      <p:sp>
        <p:nvSpPr>
          <p:cNvPr id="3" name="内容占位符 2"/>
          <p:cNvSpPr>
            <a:spLocks noGrp="1"/>
          </p:cNvSpPr>
          <p:nvPr>
            <p:ph idx="1"/>
          </p:nvPr>
        </p:nvSpPr>
        <p:spPr>
          <a:xfrm>
            <a:off x="838200" y="1572149"/>
            <a:ext cx="10515600" cy="3123684"/>
          </a:xfrm>
        </p:spPr>
        <p:txBody>
          <a:bodyPr/>
          <a:lstStyle/>
          <a:p>
            <a:pPr>
              <a:lnSpc>
                <a:spcPct val="150000"/>
              </a:lnSpc>
            </a:pPr>
            <a:r>
              <a:rPr lang="zh-CN" altLang="zh-CN" sz="1800" dirty="0">
                <a:solidFill>
                  <a:schemeClr val="tx1"/>
                </a:solidFill>
                <a:effectLst/>
                <a:latin typeface="SimSong" panose="02020300000000000000" charset="-122"/>
                <a:ea typeface="SimSong" panose="02020300000000000000" charset="-122"/>
                <a:cs typeface="Times New Roman" panose="02020603050405020304" charset="0"/>
              </a:rPr>
              <a:t>使用地塞米松时，医生会监测患者的健康状况，以减少副作用的风险。在某些情况下，可能需要定期进行血液检查，血压监测，以及视力检查。</a:t>
            </a:r>
            <a:endParaRPr lang="en-US" altLang="zh-CN" sz="1800" dirty="0">
              <a:solidFill>
                <a:schemeClr val="tx1"/>
              </a:solidFill>
              <a:effectLst/>
              <a:latin typeface="SimSong" panose="02020300000000000000" charset="-122"/>
              <a:ea typeface="SimSong" panose="02020300000000000000" charset="-122"/>
              <a:cs typeface="Times New Roman" panose="02020603050405020304" charset="0"/>
            </a:endParaRPr>
          </a:p>
          <a:p>
            <a:pPr>
              <a:lnSpc>
                <a:spcPct val="150000"/>
              </a:lnSpc>
            </a:pPr>
            <a:r>
              <a:rPr kumimoji="1" lang="zh-CN" altLang="en-US" sz="1800" dirty="0">
                <a:solidFill>
                  <a:schemeClr val="tx1"/>
                </a:solidFill>
                <a:latin typeface="SimSong" panose="02020300000000000000" charset="-122"/>
                <a:ea typeface="SimSong" panose="02020300000000000000" charset="-122"/>
              </a:rPr>
              <a:t>停用糖皮质激素类药物前，患者一定要按医生的要求，逐渐减少每日维持量或采用隔日减药法。</a:t>
            </a:r>
            <a:endParaRPr kumimoji="1" lang="zh-CN" altLang="en-US" sz="1800" dirty="0">
              <a:solidFill>
                <a:schemeClr val="tx1"/>
              </a:solidFill>
              <a:latin typeface="SimSong" panose="02020300000000000000" charset="-122"/>
              <a:ea typeface="SimSong" panose="02020300000000000000" charset="-122"/>
            </a:endParaRPr>
          </a:p>
        </p:txBody>
      </p:sp>
      <p:pic>
        <p:nvPicPr>
          <p:cNvPr id="5" name="图片 4"/>
          <p:cNvPicPr>
            <a:picLocks noChangeAspect="1"/>
          </p:cNvPicPr>
          <p:nvPr/>
        </p:nvPicPr>
        <p:blipFill>
          <a:blip r:embed="rId1"/>
          <a:stretch>
            <a:fillRect/>
          </a:stretch>
        </p:blipFill>
        <p:spPr>
          <a:xfrm>
            <a:off x="1649906" y="3565156"/>
            <a:ext cx="5308600" cy="2540000"/>
          </a:xfrm>
          <a:prstGeom prst="rect">
            <a:avLst/>
          </a:prstGeom>
        </p:spPr>
      </p:pic>
      <p:pic>
        <p:nvPicPr>
          <p:cNvPr id="6" name="图片 5"/>
          <p:cNvPicPr>
            <a:picLocks noChangeAspect="1"/>
          </p:cNvPicPr>
          <p:nvPr/>
        </p:nvPicPr>
        <p:blipFill>
          <a:blip r:embed="rId2"/>
          <a:stretch>
            <a:fillRect/>
          </a:stretch>
        </p:blipFill>
        <p:spPr>
          <a:xfrm>
            <a:off x="7577081" y="3565156"/>
            <a:ext cx="2527300" cy="2540000"/>
          </a:xfrm>
          <a:prstGeom prst="rect">
            <a:avLst/>
          </a:prstGeom>
        </p:spPr>
      </p:pic>
      <p:sp>
        <p:nvSpPr>
          <p:cNvPr id="8" name="矩形 7"/>
          <p:cNvSpPr/>
          <p:nvPr/>
        </p:nvSpPr>
        <p:spPr>
          <a:xfrm>
            <a:off x="0" y="450850"/>
            <a:ext cx="4144645" cy="211455"/>
          </a:xfrm>
          <a:prstGeom prst="rect">
            <a:avLst/>
          </a:prstGeom>
          <a:solidFill>
            <a:srgbClr val="ACBEC8"/>
          </a:solidFill>
          <a:ln>
            <a:solidFill>
              <a:srgbClr val="ADBFC9"/>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ltLang="zh-C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82" y="2913642"/>
            <a:ext cx="10515600" cy="1325563"/>
          </a:xfrm>
        </p:spPr>
        <p:txBody>
          <a:bodyPr/>
          <a:lstStyle/>
          <a:p>
            <a:r>
              <a:rPr kumimoji="1" lang="zh-CN" altLang="en-US" sz="5400" b="1" dirty="0">
                <a:latin typeface="SimSong" panose="02020300000000000000" charset="-122"/>
                <a:ea typeface="SimSong" panose="02020300000000000000" charset="-122"/>
              </a:rPr>
              <a:t>管理与检测</a:t>
            </a:r>
            <a:endParaRPr kumimoji="1" lang="zh-CN" altLang="en-US" sz="5400" b="1" dirty="0">
              <a:latin typeface="SimSong" panose="02020300000000000000" charset="-122"/>
              <a:ea typeface="SimSong" panose="02020300000000000000" charset="-122"/>
            </a:endParaRPr>
          </a:p>
        </p:txBody>
      </p:sp>
      <p:sp>
        <p:nvSpPr>
          <p:cNvPr id="3" name="文本框 2"/>
          <p:cNvSpPr txBox="1"/>
          <p:nvPr/>
        </p:nvSpPr>
        <p:spPr>
          <a:xfrm>
            <a:off x="1225214" y="4239498"/>
            <a:ext cx="1553378" cy="368300"/>
          </a:xfrm>
          <a:prstGeom prst="rect">
            <a:avLst/>
          </a:prstGeom>
          <a:noFill/>
        </p:spPr>
        <p:txBody>
          <a:bodyPr wrap="square" rtlCol="0">
            <a:spAutoFit/>
          </a:bodyPr>
          <a:lstStyle/>
          <a:p>
            <a:pPr algn="r"/>
            <a:r>
              <a:rPr kumimoji="1" lang="zh-CN" altLang="en-US" dirty="0">
                <a:latin typeface="SimSong Regular" panose="02020300000000000000" charset="-122"/>
                <a:ea typeface="SimSong Regular" panose="02020300000000000000" charset="-122"/>
                <a:cs typeface="SimSong Regular" panose="02020300000000000000" charset="-122"/>
              </a:rPr>
              <a:t>韩</a:t>
            </a:r>
            <a:r>
              <a:rPr kumimoji="1" lang="en-US" altLang="zh-CN" dirty="0">
                <a:latin typeface="SimSong Regular" panose="02020300000000000000" charset="-122"/>
                <a:ea typeface="SimSong Regular" panose="02020300000000000000" charset="-122"/>
                <a:cs typeface="SimSong Regular" panose="02020300000000000000" charset="-122"/>
              </a:rPr>
              <a:t> </a:t>
            </a:r>
            <a:r>
              <a:rPr kumimoji="1" lang="zh-CN" altLang="en-US" dirty="0">
                <a:latin typeface="SimSong Regular" panose="02020300000000000000" charset="-122"/>
                <a:ea typeface="SimSong Regular" panose="02020300000000000000" charset="-122"/>
                <a:cs typeface="SimSong Regular" panose="02020300000000000000" charset="-122"/>
              </a:rPr>
              <a:t>冰</a:t>
            </a:r>
            <a:endParaRPr kumimoji="1" lang="zh-CN" altLang="en-US" dirty="0">
              <a:latin typeface="SimSong Regular" panose="02020300000000000000" charset="-122"/>
              <a:ea typeface="SimSong Regular" panose="02020300000000000000" charset="-122"/>
              <a:cs typeface="SimSong Regular" panose="02020300000000000000" charset="-122"/>
            </a:endParaRPr>
          </a:p>
        </p:txBody>
      </p:sp>
      <p:pic>
        <p:nvPicPr>
          <p:cNvPr id="4" name="图片 3"/>
          <p:cNvPicPr>
            <a:picLocks noChangeAspect="1"/>
          </p:cNvPicPr>
          <p:nvPr/>
        </p:nvPicPr>
        <p:blipFill>
          <a:blip r:embed="rId1"/>
          <a:stretch>
            <a:fillRect/>
          </a:stretch>
        </p:blipFill>
        <p:spPr>
          <a:xfrm>
            <a:off x="4458970" y="1524000"/>
            <a:ext cx="7733030" cy="3810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9170" y="1084580"/>
            <a:ext cx="3017520" cy="817245"/>
          </a:xfrm>
        </p:spPr>
        <p:txBody>
          <a:bodyPr>
            <a:normAutofit fontScale="90000"/>
          </a:bodyPr>
          <a:lstStyle/>
          <a:p>
            <a:r>
              <a:rPr lang="zh-CN" altLang="zh-CN" sz="2800" b="1" kern="100" dirty="0">
                <a:effectLst/>
                <a:latin typeface="SimSong" panose="02020300000000000000" charset="-122"/>
                <a:ea typeface="SimSong" panose="02020300000000000000" charset="-122"/>
                <a:cs typeface="Times New Roman" panose="02020603050405020304" charset="0"/>
              </a:rPr>
              <a:t>给药途径</a:t>
            </a:r>
            <a:br>
              <a:rPr lang="zh-CN" altLang="zh-CN" b="1" kern="100" dirty="0">
                <a:effectLst/>
                <a:latin typeface="SimSong" panose="02020300000000000000" charset="-122"/>
                <a:ea typeface="SimSong" panose="02020300000000000000" charset="-122"/>
                <a:cs typeface="Times New Roman" panose="02020603050405020304" charset="0"/>
              </a:rPr>
            </a:br>
            <a:endParaRPr kumimoji="1" lang="zh-CN" altLang="en-US" b="1" dirty="0">
              <a:latin typeface="SimSong" panose="02020300000000000000" charset="-122"/>
              <a:ea typeface="SimSong" panose="02020300000000000000" charset="-122"/>
            </a:endParaRPr>
          </a:p>
        </p:txBody>
      </p:sp>
      <p:sp>
        <p:nvSpPr>
          <p:cNvPr id="3" name="内容占位符 2"/>
          <p:cNvSpPr>
            <a:spLocks noGrp="1"/>
          </p:cNvSpPr>
          <p:nvPr>
            <p:ph idx="1"/>
          </p:nvPr>
        </p:nvSpPr>
        <p:spPr>
          <a:xfrm>
            <a:off x="991870" y="1609725"/>
            <a:ext cx="10420350" cy="818515"/>
          </a:xfrm>
        </p:spPr>
        <p:txBody>
          <a:bodyPr>
            <a:normAutofit/>
          </a:bodyPr>
          <a:lstStyle/>
          <a:p>
            <a:pPr marL="0" indent="0">
              <a:buNone/>
            </a:pPr>
            <a:r>
              <a:rPr lang="zh-CN" altLang="zh-CN" sz="2000" dirty="0">
                <a:solidFill>
                  <a:schemeClr val="tx1"/>
                </a:solidFill>
                <a:effectLst/>
                <a:latin typeface="SimSong" panose="02020300000000000000" charset="-122"/>
                <a:ea typeface="SimSong" panose="02020300000000000000" charset="-122"/>
                <a:cs typeface="Times New Roman" panose="02020603050405020304" charset="0"/>
              </a:rPr>
              <a:t>地塞米松的给药途径主要有五种，分别是口服，静脉注射，肌肉注射，皮下注射和骨内注射</a:t>
            </a:r>
            <a:r>
              <a:rPr lang="zh-CN" altLang="zh-CN" sz="2000" dirty="0">
                <a:solidFill>
                  <a:schemeClr val="tx1"/>
                </a:solidFill>
                <a:effectLst/>
                <a:latin typeface="SimSong" panose="02020300000000000000" charset="-122"/>
                <a:ea typeface="SimSong" panose="02020300000000000000" charset="-122"/>
              </a:rPr>
              <a:t> </a:t>
            </a:r>
            <a:endParaRPr kumimoji="1" lang="zh-CN" altLang="zh-CN" sz="2000" dirty="0">
              <a:solidFill>
                <a:schemeClr val="tx1"/>
              </a:solidFill>
              <a:effectLst/>
              <a:latin typeface="SimSong" panose="02020300000000000000" charset="-122"/>
              <a:ea typeface="SimSong" panose="02020300000000000000" charset="-122"/>
            </a:endParaRPr>
          </a:p>
        </p:txBody>
      </p:sp>
      <p:pic>
        <p:nvPicPr>
          <p:cNvPr id="4" name="图片 3" descr="图示&#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267978" y="3583822"/>
            <a:ext cx="5041900" cy="2641600"/>
          </a:xfrm>
          <a:prstGeom prst="rect">
            <a:avLst/>
          </a:prstGeom>
        </p:spPr>
      </p:pic>
      <p:sp>
        <p:nvSpPr>
          <p:cNvPr id="5" name="文本框 4"/>
          <p:cNvSpPr txBox="1"/>
          <p:nvPr/>
        </p:nvSpPr>
        <p:spPr>
          <a:xfrm>
            <a:off x="896956" y="2071413"/>
            <a:ext cx="9357070" cy="1273747"/>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zh-CN" altLang="zh-CN" dirty="0">
                <a:effectLst/>
                <a:latin typeface="SimSong" panose="02020300000000000000" charset="-122"/>
                <a:ea typeface="SimSong" panose="02020300000000000000" charset="-122"/>
                <a:cs typeface="Times New Roman" panose="02020603050405020304" charset="0"/>
              </a:rPr>
              <a:t>骨内输液不同于前四种，它是通过电动驱动器或者手动驱动器等工具，将带有针芯的穿刺针钻入长骨骨髓腔内或胸骨内，再将针芯取出，街上连通器，在接上输液装置，将药物通过输液装置输入体内。</a:t>
            </a:r>
            <a:r>
              <a:rPr lang="zh-CN" altLang="zh-CN" dirty="0">
                <a:effectLst/>
                <a:latin typeface="SimSong" panose="02020300000000000000" charset="-122"/>
                <a:ea typeface="SimSong" panose="02020300000000000000" charset="-122"/>
              </a:rPr>
              <a:t> </a:t>
            </a:r>
            <a:endParaRPr kumimoji="1" lang="zh-CN" altLang="en-US" dirty="0">
              <a:latin typeface="SimSong" panose="02020300000000000000" charset="-122"/>
              <a:ea typeface="SimSong" panose="02020300000000000000" charset="-122"/>
            </a:endParaRPr>
          </a:p>
        </p:txBody>
      </p:sp>
      <p:sp>
        <p:nvSpPr>
          <p:cNvPr id="8" name="文本框 7"/>
          <p:cNvSpPr txBox="1"/>
          <p:nvPr/>
        </p:nvSpPr>
        <p:spPr>
          <a:xfrm>
            <a:off x="8480739" y="5886868"/>
            <a:ext cx="2088614" cy="338554"/>
          </a:xfrm>
          <a:prstGeom prst="rect">
            <a:avLst/>
          </a:prstGeom>
          <a:noFill/>
        </p:spPr>
        <p:txBody>
          <a:bodyPr wrap="square" rtlCol="0">
            <a:spAutoFit/>
          </a:bodyPr>
          <a:lstStyle/>
          <a:p>
            <a:r>
              <a:rPr kumimoji="1" lang="zh-CN" altLang="en-US" sz="1600" dirty="0">
                <a:latin typeface="SimSong" panose="02020300000000000000" charset="-122"/>
                <a:ea typeface="SimSong" panose="02020300000000000000" charset="-122"/>
              </a:rPr>
              <a:t>图为骨内注射示意图</a:t>
            </a:r>
            <a:endParaRPr kumimoji="1" lang="zh-CN" altLang="en-US" sz="1600" dirty="0">
              <a:latin typeface="SimSong" panose="02020300000000000000" charset="-122"/>
              <a:ea typeface="SimSong" panose="02020300000000000000" charset="-122"/>
            </a:endParaRPr>
          </a:p>
        </p:txBody>
      </p:sp>
      <p:sp>
        <p:nvSpPr>
          <p:cNvPr id="6" name="矩形 5"/>
          <p:cNvSpPr/>
          <p:nvPr/>
        </p:nvSpPr>
        <p:spPr>
          <a:xfrm>
            <a:off x="0" y="475615"/>
            <a:ext cx="4144645" cy="211455"/>
          </a:xfrm>
          <a:prstGeom prst="rect">
            <a:avLst/>
          </a:prstGeom>
          <a:solidFill>
            <a:srgbClr val="ACBEC8"/>
          </a:solidFill>
          <a:ln>
            <a:solidFill>
              <a:srgbClr val="ADBFC9"/>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974258" y="1048197"/>
            <a:ext cx="9771044" cy="1689245"/>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zh-CN" altLang="zh-CN" sz="1800" dirty="0">
                <a:effectLst/>
                <a:latin typeface="SimSong" panose="02020300000000000000" charset="-122"/>
                <a:ea typeface="SimSong" panose="02020300000000000000" charset="-122"/>
                <a:cs typeface="Times New Roman" panose="02020603050405020304" charset="0"/>
              </a:rPr>
              <a:t>具体使用什么给药途径还要考虑症状的不同</a:t>
            </a:r>
            <a:endParaRPr lang="en-US" altLang="zh-CN" sz="1800" dirty="0">
              <a:effectLst/>
              <a:latin typeface="SimSong" panose="02020300000000000000" charset="-122"/>
              <a:ea typeface="SimSong" panose="02020300000000000000" charset="-122"/>
              <a:cs typeface="Times New Roman" panose="02020603050405020304" charset="0"/>
            </a:endParaRPr>
          </a:p>
          <a:p>
            <a:pPr marL="285750" indent="-285750">
              <a:lnSpc>
                <a:spcPct val="150000"/>
              </a:lnSpc>
              <a:buFont typeface="Arial" panose="020B0604020202090204" pitchFamily="34" charset="0"/>
              <a:buChar char="•"/>
            </a:pPr>
            <a:r>
              <a:rPr lang="zh-CN" altLang="zh-CN" sz="1800" kern="100" dirty="0">
                <a:effectLst/>
                <a:latin typeface="SimSong" panose="02020300000000000000" charset="-122"/>
                <a:ea typeface="SimSong" panose="02020300000000000000" charset="-122"/>
                <a:cs typeface="Times New Roman" panose="02020603050405020304" charset="0"/>
              </a:rPr>
              <a:t>对于不同途径给地塞米松治疗突发性聋的临床试验，同时</a:t>
            </a:r>
            <a:r>
              <a:rPr lang="zh-CN" altLang="en-US" sz="1800" kern="100" dirty="0">
                <a:effectLst/>
                <a:latin typeface="SimSong" panose="02020300000000000000" charset="-122"/>
                <a:ea typeface="SimSong" panose="02020300000000000000" charset="-122"/>
                <a:cs typeface="Times New Roman" panose="02020603050405020304" charset="0"/>
              </a:rPr>
              <a:t>有</a:t>
            </a:r>
            <a:r>
              <a:rPr lang="zh-CN" altLang="zh-CN" sz="1800" kern="100" dirty="0">
                <a:effectLst/>
                <a:latin typeface="SimSong" panose="02020300000000000000" charset="-122"/>
                <a:ea typeface="SimSong" panose="02020300000000000000" charset="-122"/>
                <a:cs typeface="Times New Roman" panose="02020603050405020304" charset="0"/>
              </a:rPr>
              <a:t>研究证明了对于突发性聋症状，和其他给药途径相比，鼓室给药更方便，禁忌症和并发症也较少。</a:t>
            </a:r>
            <a:endParaRPr lang="zh-CN" altLang="zh-CN" sz="1800" kern="100" dirty="0">
              <a:effectLst/>
              <a:latin typeface="SimSong" panose="02020300000000000000" charset="-122"/>
              <a:ea typeface="SimSong" panose="02020300000000000000" charset="-122"/>
              <a:cs typeface="Times New Roman" panose="02020603050405020304" charset="0"/>
            </a:endParaRPr>
          </a:p>
          <a:p>
            <a:pPr marL="285750" indent="-285750">
              <a:lnSpc>
                <a:spcPct val="150000"/>
              </a:lnSpc>
              <a:buFont typeface="Arial" panose="020B0604020202090204" pitchFamily="34" charset="0"/>
              <a:buChar char="•"/>
            </a:pPr>
            <a:endParaRPr kumimoji="1" lang="zh-CN" altLang="en-US" dirty="0">
              <a:latin typeface="SimSong" panose="02020300000000000000" charset="-122"/>
              <a:ea typeface="SimSong" panose="02020300000000000000" charset="-122"/>
            </a:endParaRPr>
          </a:p>
        </p:txBody>
      </p:sp>
      <p:pic>
        <p:nvPicPr>
          <p:cNvPr id="15" name="图片 14" descr="图片包含 游戏机&#10;&#10;描述已自动生成"/>
          <p:cNvPicPr>
            <a:picLocks noChangeAspect="1"/>
          </p:cNvPicPr>
          <p:nvPr/>
        </p:nvPicPr>
        <p:blipFill>
          <a:blip r:embed="rId1"/>
          <a:stretch>
            <a:fillRect/>
          </a:stretch>
        </p:blipFill>
        <p:spPr>
          <a:xfrm>
            <a:off x="2940172" y="2829772"/>
            <a:ext cx="5107466" cy="3404977"/>
          </a:xfrm>
          <a:prstGeom prst="rect">
            <a:avLst/>
          </a:prstGeom>
        </p:spPr>
      </p:pic>
      <p:sp>
        <p:nvSpPr>
          <p:cNvPr id="16" name="文本框 15"/>
          <p:cNvSpPr txBox="1"/>
          <p:nvPr/>
        </p:nvSpPr>
        <p:spPr>
          <a:xfrm>
            <a:off x="8178081" y="5896830"/>
            <a:ext cx="2368626" cy="338554"/>
          </a:xfrm>
          <a:prstGeom prst="rect">
            <a:avLst/>
          </a:prstGeom>
          <a:noFill/>
        </p:spPr>
        <p:txBody>
          <a:bodyPr wrap="square" rtlCol="0">
            <a:spAutoFit/>
          </a:bodyPr>
          <a:lstStyle/>
          <a:p>
            <a:r>
              <a:rPr kumimoji="1" lang="zh-CN" altLang="en-US" sz="1600" dirty="0">
                <a:latin typeface="SimSong" panose="02020300000000000000" charset="-122"/>
                <a:ea typeface="SimSong" panose="02020300000000000000" charset="-122"/>
              </a:rPr>
              <a:t>图为鼓室给药示意图</a:t>
            </a:r>
            <a:endParaRPr kumimoji="1" lang="zh-CN" altLang="en-US" sz="1600" dirty="0">
              <a:latin typeface="SimSong" panose="02020300000000000000" charset="-122"/>
              <a:ea typeface="SimSong" panose="02020300000000000000" charset="-122"/>
            </a:endParaRPr>
          </a:p>
        </p:txBody>
      </p:sp>
      <p:sp>
        <p:nvSpPr>
          <p:cNvPr id="2" name="矩形 1"/>
          <p:cNvSpPr/>
          <p:nvPr/>
        </p:nvSpPr>
        <p:spPr>
          <a:xfrm>
            <a:off x="0" y="475615"/>
            <a:ext cx="4144645" cy="211455"/>
          </a:xfrm>
          <a:prstGeom prst="rect">
            <a:avLst/>
          </a:prstGeom>
          <a:solidFill>
            <a:srgbClr val="ACBEC8"/>
          </a:solidFill>
          <a:ln>
            <a:solidFill>
              <a:srgbClr val="ADBFC9"/>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880" y="1115060"/>
            <a:ext cx="3173730" cy="822325"/>
          </a:xfrm>
        </p:spPr>
        <p:txBody>
          <a:bodyPr>
            <a:normAutofit fontScale="90000"/>
          </a:bodyPr>
          <a:lstStyle/>
          <a:p>
            <a:r>
              <a:rPr lang="zh-CN" altLang="zh-CN" sz="3110" b="1" kern="100" dirty="0">
                <a:effectLst/>
                <a:latin typeface="SimSong" panose="02020300000000000000" charset="-122"/>
                <a:ea typeface="SimSong" panose="02020300000000000000" charset="-122"/>
                <a:cs typeface="Times New Roman" panose="02020603050405020304" charset="0"/>
              </a:rPr>
              <a:t>剂量调整</a:t>
            </a:r>
            <a:br>
              <a:rPr lang="zh-CN" altLang="zh-CN" b="1" kern="100" dirty="0">
                <a:effectLst/>
                <a:latin typeface="SimSong" panose="02020300000000000000" charset="-122"/>
                <a:ea typeface="SimSong" panose="02020300000000000000" charset="-122"/>
                <a:cs typeface="Times New Roman" panose="02020603050405020304" charset="0"/>
              </a:rPr>
            </a:br>
            <a:endParaRPr kumimoji="1" lang="zh-CN" altLang="en-US" b="1" dirty="0">
              <a:latin typeface="SimSong" panose="02020300000000000000" charset="-122"/>
              <a:ea typeface="SimSong" panose="02020300000000000000" charset="-122"/>
            </a:endParaRPr>
          </a:p>
        </p:txBody>
      </p:sp>
      <p:sp>
        <p:nvSpPr>
          <p:cNvPr id="3" name="内容占位符 2"/>
          <p:cNvSpPr>
            <a:spLocks noGrp="1"/>
          </p:cNvSpPr>
          <p:nvPr>
            <p:ph idx="1"/>
          </p:nvPr>
        </p:nvSpPr>
        <p:spPr>
          <a:xfrm>
            <a:off x="970402" y="1672674"/>
            <a:ext cx="10515600" cy="4351338"/>
          </a:xfrm>
        </p:spPr>
        <p:txBody>
          <a:bodyPr>
            <a:normAutofit/>
          </a:bodyPr>
          <a:lstStyle/>
          <a:p>
            <a:pPr marL="0" indent="0">
              <a:lnSpc>
                <a:spcPct val="150000"/>
              </a:lnSpc>
              <a:buNone/>
            </a:pPr>
            <a:r>
              <a:rPr lang="en-US" altLang="zh-CN" sz="2400" dirty="0">
                <a:solidFill>
                  <a:schemeClr val="tx1"/>
                </a:solidFill>
                <a:effectLst/>
                <a:latin typeface="SimSong" panose="02020300000000000000" charset="-122"/>
                <a:ea typeface="SimSong" panose="02020300000000000000" charset="-122"/>
                <a:cs typeface="Times New Roman" panose="02020603050405020304" charset="0"/>
              </a:rPr>
              <a:t>·</a:t>
            </a:r>
            <a:r>
              <a:rPr lang="zh-CN" altLang="zh-CN" sz="2400" dirty="0">
                <a:solidFill>
                  <a:schemeClr val="tx1"/>
                </a:solidFill>
                <a:effectLst/>
                <a:latin typeface="SimSong" panose="02020300000000000000" charset="-122"/>
                <a:ea typeface="SimSong" panose="02020300000000000000" charset="-122"/>
                <a:cs typeface="Times New Roman" panose="02020603050405020304" charset="0"/>
              </a:rPr>
              <a:t>长期使用低塞米松会导致念珠菌症，骨质流失，白内障，同时也容易淤青或肌肉疲劳</a:t>
            </a:r>
            <a:r>
              <a:rPr lang="zh-CN" altLang="zh-CN" sz="2400" dirty="0">
                <a:solidFill>
                  <a:schemeClr val="tx1"/>
                </a:solidFill>
                <a:effectLst/>
                <a:latin typeface="SimSong" panose="02020300000000000000" charset="-122"/>
                <a:ea typeface="SimSong" panose="02020300000000000000" charset="-122"/>
              </a:rPr>
              <a:t> </a:t>
            </a:r>
            <a:endParaRPr lang="en-US" altLang="zh-CN" sz="2400" dirty="0">
              <a:solidFill>
                <a:schemeClr val="tx1"/>
              </a:solidFill>
              <a:effectLst/>
              <a:latin typeface="SimSong" panose="02020300000000000000" charset="-122"/>
              <a:ea typeface="SimSong" panose="02020300000000000000" charset="-122"/>
            </a:endParaRPr>
          </a:p>
          <a:p>
            <a:pPr marL="0" indent="0">
              <a:lnSpc>
                <a:spcPct val="150000"/>
              </a:lnSpc>
              <a:buNone/>
            </a:pPr>
            <a:r>
              <a:rPr lang="en-US" altLang="zh-CN" sz="2400" dirty="0">
                <a:solidFill>
                  <a:schemeClr val="tx1"/>
                </a:solidFill>
                <a:effectLst/>
                <a:latin typeface="SimSong" panose="02020300000000000000" charset="-122"/>
                <a:ea typeface="SimSong" panose="02020300000000000000" charset="-122"/>
                <a:cs typeface="Times New Roman" panose="02020603050405020304" charset="0"/>
              </a:rPr>
              <a:t>·</a:t>
            </a:r>
            <a:r>
              <a:rPr lang="zh-CN" altLang="zh-CN" sz="1800" dirty="0">
                <a:solidFill>
                  <a:schemeClr val="tx1"/>
                </a:solidFill>
                <a:effectLst/>
                <a:latin typeface="SimSong" panose="02020300000000000000" charset="-122"/>
                <a:ea typeface="SimSong" panose="02020300000000000000" charset="-122"/>
                <a:cs typeface="Times New Roman" panose="02020603050405020304" charset="0"/>
              </a:rPr>
              <a:t>通常情况下，对于休克症状的患者，进行首四日八毫克静脉注射，如果有需要可重复，但总剂量不可超过</a:t>
            </a:r>
            <a:r>
              <a:rPr lang="en-US" altLang="zh-CN" sz="1800" dirty="0">
                <a:solidFill>
                  <a:schemeClr val="tx1"/>
                </a:solidFill>
                <a:effectLst/>
                <a:latin typeface="SimSong" panose="02020300000000000000" charset="-122"/>
                <a:ea typeface="SimSong" panose="02020300000000000000" charset="-122"/>
                <a:cs typeface="Times New Roman" panose="02020603050405020304" charset="0"/>
              </a:rPr>
              <a:t>24mg</a:t>
            </a:r>
            <a:r>
              <a:rPr lang="zh-CN" altLang="zh-CN" sz="1800" dirty="0">
                <a:solidFill>
                  <a:schemeClr val="tx1"/>
                </a:solidFill>
                <a:effectLst/>
                <a:latin typeface="SimSong" panose="02020300000000000000" charset="-122"/>
                <a:ea typeface="SimSong" panose="02020300000000000000" charset="-122"/>
                <a:cs typeface="Times New Roman" panose="02020603050405020304" charset="0"/>
              </a:rPr>
              <a:t>，对于具有免疫性疾病和炎症类的患者，长期治疗</a:t>
            </a:r>
            <a:r>
              <a:rPr lang="en-US" altLang="zh-CN" sz="1800" dirty="0">
                <a:solidFill>
                  <a:schemeClr val="tx1"/>
                </a:solidFill>
                <a:effectLst/>
                <a:latin typeface="SimSong" panose="02020300000000000000" charset="-122"/>
                <a:ea typeface="SimSong" panose="02020300000000000000" charset="-122"/>
                <a:cs typeface="Times New Roman" panose="02020603050405020304" charset="0"/>
              </a:rPr>
              <a:t>0.5</a:t>
            </a:r>
            <a:r>
              <a:rPr lang="zh-CN" altLang="zh-CN" sz="1800" dirty="0">
                <a:solidFill>
                  <a:schemeClr val="tx1"/>
                </a:solidFill>
                <a:effectLst/>
                <a:latin typeface="SimSong" panose="02020300000000000000" charset="-122"/>
                <a:ea typeface="SimSong" panose="02020300000000000000" charset="-122"/>
                <a:cs typeface="Times New Roman" panose="02020603050405020304" charset="0"/>
              </a:rPr>
              <a:t>至</a:t>
            </a:r>
            <a:r>
              <a:rPr lang="en-US" altLang="zh-CN" sz="1800" dirty="0">
                <a:solidFill>
                  <a:schemeClr val="tx1"/>
                </a:solidFill>
                <a:effectLst/>
                <a:latin typeface="SimSong" panose="02020300000000000000" charset="-122"/>
                <a:ea typeface="SimSong" panose="02020300000000000000" charset="-122"/>
                <a:cs typeface="Times New Roman" panose="02020603050405020304" charset="0"/>
              </a:rPr>
              <a:t>1.5</a:t>
            </a:r>
            <a:r>
              <a:rPr lang="zh-CN" altLang="zh-CN" sz="1800" dirty="0">
                <a:solidFill>
                  <a:schemeClr val="tx1"/>
                </a:solidFill>
                <a:effectLst/>
                <a:latin typeface="SimSong" panose="02020300000000000000" charset="-122"/>
                <a:ea typeface="SimSong" panose="02020300000000000000" charset="-122"/>
                <a:cs typeface="Times New Roman" panose="02020603050405020304" charset="0"/>
              </a:rPr>
              <a:t>毫克，并每日口服。注意避免超过每天</a:t>
            </a:r>
            <a:r>
              <a:rPr lang="en-US" altLang="zh-CN" sz="1800" dirty="0">
                <a:solidFill>
                  <a:schemeClr val="tx1"/>
                </a:solidFill>
                <a:effectLst/>
                <a:latin typeface="SimSong" panose="02020300000000000000" charset="-122"/>
                <a:ea typeface="SimSong" panose="02020300000000000000" charset="-122"/>
                <a:cs typeface="Times New Roman" panose="02020603050405020304" charset="0"/>
              </a:rPr>
              <a:t>1.5</a:t>
            </a:r>
            <a:r>
              <a:rPr lang="zh-CN" altLang="zh-CN" sz="1800" dirty="0">
                <a:solidFill>
                  <a:schemeClr val="tx1"/>
                </a:solidFill>
                <a:effectLst/>
                <a:latin typeface="SimSong" panose="02020300000000000000" charset="-122"/>
                <a:ea typeface="SimSong" panose="02020300000000000000" charset="-122"/>
                <a:cs typeface="Times New Roman" panose="02020603050405020304" charset="0"/>
              </a:rPr>
              <a:t>毫克，容易产生更严重的副作用</a:t>
            </a:r>
            <a:r>
              <a:rPr lang="zh-CN" altLang="zh-CN" sz="1800" dirty="0">
                <a:solidFill>
                  <a:schemeClr val="tx1"/>
                </a:solidFill>
                <a:effectLst/>
                <a:latin typeface="SimSong" panose="02020300000000000000" charset="-122"/>
                <a:ea typeface="SimSong" panose="02020300000000000000" charset="-122"/>
              </a:rPr>
              <a:t> </a:t>
            </a:r>
            <a:endParaRPr lang="en-US" altLang="zh-CN" sz="1800" dirty="0">
              <a:solidFill>
                <a:schemeClr val="tx1"/>
              </a:solidFill>
              <a:latin typeface="SimSong" panose="02020300000000000000" charset="-122"/>
              <a:ea typeface="SimSong" panose="02020300000000000000" charset="-122"/>
            </a:endParaRPr>
          </a:p>
          <a:p>
            <a:pPr marL="0" indent="0">
              <a:lnSpc>
                <a:spcPct val="150000"/>
              </a:lnSpc>
              <a:buNone/>
            </a:pPr>
            <a:r>
              <a:rPr lang="en-US" altLang="zh-CN" sz="2400" dirty="0">
                <a:solidFill>
                  <a:schemeClr val="tx1"/>
                </a:solidFill>
                <a:effectLst/>
                <a:latin typeface="SimSong" panose="02020300000000000000" charset="-122"/>
                <a:ea typeface="SimSong" panose="02020300000000000000" charset="-122"/>
                <a:cs typeface="Times New Roman" panose="02020603050405020304" charset="0"/>
              </a:rPr>
              <a:t>·</a:t>
            </a:r>
            <a:r>
              <a:rPr lang="en-US" altLang="zh-CN" sz="1800" dirty="0">
                <a:solidFill>
                  <a:schemeClr val="tx1"/>
                </a:solidFill>
                <a:effectLst/>
                <a:latin typeface="SimSong" panose="02020300000000000000" charset="-122"/>
                <a:ea typeface="SimSong" panose="02020300000000000000" charset="-122"/>
                <a:cs typeface="Times New Roman" panose="02020603050405020304" charset="0"/>
              </a:rPr>
              <a:t> </a:t>
            </a:r>
            <a:r>
              <a:rPr lang="zh-CN" altLang="zh-CN" sz="1800" dirty="0">
                <a:solidFill>
                  <a:schemeClr val="tx1"/>
                </a:solidFill>
                <a:effectLst/>
                <a:latin typeface="SimSong" panose="02020300000000000000" charset="-122"/>
                <a:ea typeface="SimSong" panose="02020300000000000000" charset="-122"/>
                <a:cs typeface="Times New Roman" panose="02020603050405020304" charset="0"/>
              </a:rPr>
              <a:t>患者在初次使用地塞米松时，通常从每次</a:t>
            </a:r>
            <a:r>
              <a:rPr lang="en-US" altLang="zh-CN" sz="1800" dirty="0">
                <a:solidFill>
                  <a:schemeClr val="tx1"/>
                </a:solidFill>
                <a:effectLst/>
                <a:latin typeface="SimSong" panose="02020300000000000000" charset="-122"/>
                <a:ea typeface="SimSong" panose="02020300000000000000" charset="-122"/>
                <a:cs typeface="Times New Roman" panose="02020603050405020304" charset="0"/>
              </a:rPr>
              <a:t> 0.75mg </a:t>
            </a:r>
            <a:r>
              <a:rPr lang="zh-CN" altLang="zh-CN" sz="1800" dirty="0">
                <a:solidFill>
                  <a:schemeClr val="tx1"/>
                </a:solidFill>
                <a:effectLst/>
                <a:latin typeface="SimSong" panose="02020300000000000000" charset="-122"/>
                <a:ea typeface="SimSong" panose="02020300000000000000" charset="-122"/>
                <a:cs typeface="Times New Roman" panose="02020603050405020304" charset="0"/>
              </a:rPr>
              <a:t>到</a:t>
            </a:r>
            <a:r>
              <a:rPr lang="en-US" altLang="zh-CN" sz="1800" dirty="0">
                <a:solidFill>
                  <a:schemeClr val="tx1"/>
                </a:solidFill>
                <a:effectLst/>
                <a:latin typeface="SimSong" panose="02020300000000000000" charset="-122"/>
                <a:ea typeface="SimSong" panose="02020300000000000000" charset="-122"/>
                <a:cs typeface="Times New Roman" panose="02020603050405020304" charset="0"/>
              </a:rPr>
              <a:t>3.0mg </a:t>
            </a:r>
            <a:r>
              <a:rPr lang="zh-CN" altLang="zh-CN" sz="1800" dirty="0">
                <a:solidFill>
                  <a:schemeClr val="tx1"/>
                </a:solidFill>
                <a:effectLst/>
                <a:latin typeface="SimSong" panose="02020300000000000000" charset="-122"/>
                <a:ea typeface="SimSong" panose="02020300000000000000" charset="-122"/>
                <a:cs typeface="Times New Roman" panose="02020603050405020304" charset="0"/>
              </a:rPr>
              <a:t>不等，每天分为</a:t>
            </a:r>
            <a:r>
              <a:rPr lang="en-US" altLang="zh-CN" sz="1800" dirty="0">
                <a:solidFill>
                  <a:schemeClr val="tx1"/>
                </a:solidFill>
                <a:effectLst/>
                <a:latin typeface="SimSong" panose="02020300000000000000" charset="-122"/>
                <a:ea typeface="SimSong" panose="02020300000000000000" charset="-122"/>
                <a:cs typeface="Times New Roman" panose="02020603050405020304" charset="0"/>
              </a:rPr>
              <a:t> 2</a:t>
            </a:r>
            <a:r>
              <a:rPr lang="zh-CN" altLang="zh-CN" sz="1800" dirty="0">
                <a:solidFill>
                  <a:schemeClr val="tx1"/>
                </a:solidFill>
                <a:effectLst/>
                <a:latin typeface="SimSong" panose="02020300000000000000" charset="-122"/>
                <a:ea typeface="SimSong" panose="02020300000000000000" charset="-122"/>
                <a:cs typeface="Times New Roman" panose="02020603050405020304" charset="0"/>
              </a:rPr>
              <a:t>到</a:t>
            </a:r>
            <a:r>
              <a:rPr lang="en-US" altLang="zh-CN" sz="1800" dirty="0">
                <a:solidFill>
                  <a:schemeClr val="tx1"/>
                </a:solidFill>
                <a:effectLst/>
                <a:latin typeface="SimSong" panose="02020300000000000000" charset="-122"/>
                <a:ea typeface="SimSong" panose="02020300000000000000" charset="-122"/>
                <a:cs typeface="Times New Roman" panose="02020603050405020304" charset="0"/>
              </a:rPr>
              <a:t>4</a:t>
            </a:r>
            <a:r>
              <a:rPr lang="zh-CN" altLang="zh-CN" sz="1800" dirty="0">
                <a:solidFill>
                  <a:schemeClr val="tx1"/>
                </a:solidFill>
                <a:effectLst/>
                <a:latin typeface="SimSong" panose="02020300000000000000" charset="-122"/>
                <a:ea typeface="SimSong" panose="02020300000000000000" charset="-122"/>
                <a:cs typeface="Times New Roman" panose="02020603050405020304" charset="0"/>
              </a:rPr>
              <a:t>次口服。推荐每天上午服用一日剂量的四分之三或者三分之二，下午服用剩余的四分之一或者三分之一剂量。长期使用地塞米松的患者，維持剂量通常为每天</a:t>
            </a:r>
            <a:r>
              <a:rPr lang="en-US" altLang="zh-CN" sz="1800" dirty="0">
                <a:solidFill>
                  <a:schemeClr val="tx1"/>
                </a:solidFill>
                <a:effectLst/>
                <a:latin typeface="SimSong" panose="02020300000000000000" charset="-122"/>
                <a:ea typeface="SimSong" panose="02020300000000000000" charset="-122"/>
                <a:cs typeface="Times New Roman" panose="02020603050405020304" charset="0"/>
              </a:rPr>
              <a:t> 0.75mg</a:t>
            </a:r>
            <a:r>
              <a:rPr lang="zh-CN" altLang="zh-CN" sz="1800" dirty="0">
                <a:solidFill>
                  <a:schemeClr val="tx1"/>
                </a:solidFill>
                <a:effectLst/>
                <a:latin typeface="SimSong" panose="02020300000000000000" charset="-122"/>
                <a:ea typeface="SimSong" panose="02020300000000000000" charset="-122"/>
                <a:cs typeface="Times New Roman" panose="02020603050405020304" charset="0"/>
              </a:rPr>
              <a:t>：早晨服用即可。</a:t>
            </a:r>
            <a:r>
              <a:rPr lang="zh-CN" altLang="zh-CN" sz="1800" dirty="0">
                <a:solidFill>
                  <a:schemeClr val="tx1"/>
                </a:solidFill>
                <a:effectLst/>
                <a:latin typeface="SimSong" panose="02020300000000000000" charset="-122"/>
                <a:ea typeface="SimSong" panose="02020300000000000000" charset="-122"/>
              </a:rPr>
              <a:t> </a:t>
            </a:r>
            <a:endParaRPr kumimoji="1" lang="zh-CN" altLang="zh-CN" sz="1800" dirty="0">
              <a:solidFill>
                <a:schemeClr val="tx1"/>
              </a:solidFill>
              <a:effectLst/>
              <a:latin typeface="SimSong" panose="02020300000000000000" charset="-122"/>
              <a:ea typeface="SimSong" panose="02020300000000000000" charset="-122"/>
            </a:endParaRPr>
          </a:p>
        </p:txBody>
      </p:sp>
      <p:sp>
        <p:nvSpPr>
          <p:cNvPr id="5" name="矩形 4"/>
          <p:cNvSpPr/>
          <p:nvPr/>
        </p:nvSpPr>
        <p:spPr>
          <a:xfrm>
            <a:off x="0" y="475615"/>
            <a:ext cx="4144645" cy="211455"/>
          </a:xfrm>
          <a:prstGeom prst="rect">
            <a:avLst/>
          </a:prstGeom>
          <a:solidFill>
            <a:srgbClr val="ACBEC8"/>
          </a:solidFill>
          <a:ln>
            <a:solidFill>
              <a:srgbClr val="ADBFC9"/>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44295" y="2940874"/>
            <a:ext cx="10515600" cy="1325563"/>
          </a:xfrm>
        </p:spPr>
        <p:txBody>
          <a:bodyPr>
            <a:normAutofit/>
          </a:bodyPr>
          <a:lstStyle/>
          <a:p>
            <a:r>
              <a:rPr lang="zh-CN" altLang="zh-CN" sz="2400" dirty="0">
                <a:effectLst/>
                <a:latin typeface="SimSong" panose="02020300000000000000" charset="-122"/>
                <a:ea typeface="SimSong" panose="02020300000000000000" charset="-122"/>
                <a:cs typeface="Times New Roman" panose="02020603050405020304" charset="0"/>
              </a:rPr>
              <a:t>同时地塞米松的使用通常与化疗周期相关。</a:t>
            </a:r>
            <a:r>
              <a:rPr lang="zh-CN" altLang="zh-CN" sz="2400" dirty="0">
                <a:effectLst/>
                <a:latin typeface="SimSong" panose="02020300000000000000" charset="-122"/>
                <a:ea typeface="SimSong" panose="02020300000000000000" charset="-122"/>
              </a:rPr>
              <a:t> </a:t>
            </a:r>
            <a:endParaRPr kumimoji="1" lang="zh-CN" altLang="en-US" sz="2400" dirty="0">
              <a:latin typeface="SimSong" panose="02020300000000000000" charset="-122"/>
              <a:ea typeface="SimSong" panose="02020300000000000000" charset="-122"/>
            </a:endParaRPr>
          </a:p>
        </p:txBody>
      </p:sp>
      <p:sp>
        <p:nvSpPr>
          <p:cNvPr id="3" name="内容占位符 2"/>
          <p:cNvSpPr>
            <a:spLocks noGrp="1"/>
          </p:cNvSpPr>
          <p:nvPr>
            <p:ph idx="1"/>
          </p:nvPr>
        </p:nvSpPr>
        <p:spPr>
          <a:xfrm>
            <a:off x="1204511" y="4479897"/>
            <a:ext cx="9782978" cy="1470910"/>
          </a:xfrm>
        </p:spPr>
        <p:txBody>
          <a:bodyPr>
            <a:normAutofit/>
          </a:bodyPr>
          <a:lstStyle/>
          <a:p>
            <a:pPr>
              <a:lnSpc>
                <a:spcPct val="150000"/>
              </a:lnSpc>
            </a:pPr>
            <a:r>
              <a:rPr lang="zh-CN" altLang="zh-CN" sz="1800" dirty="0">
                <a:solidFill>
                  <a:schemeClr val="tx1"/>
                </a:solidFill>
                <a:effectLst/>
                <a:latin typeface="SimSong" panose="02020300000000000000" charset="-122"/>
                <a:ea typeface="SimSong" panose="02020300000000000000" charset="-122"/>
                <a:cs typeface="Times New Roman" panose="02020603050405020304" charset="0"/>
              </a:rPr>
              <a:t>例如，对于每个重复的</a:t>
            </a:r>
            <a:r>
              <a:rPr lang="en-US" altLang="zh-CN" sz="1800" dirty="0">
                <a:solidFill>
                  <a:schemeClr val="tx1"/>
                </a:solidFill>
                <a:effectLst/>
                <a:latin typeface="SimSong" panose="02020300000000000000" charset="-122"/>
                <a:ea typeface="SimSong" panose="02020300000000000000" charset="-122"/>
                <a:cs typeface="Times New Roman" panose="02020603050405020304" charset="0"/>
              </a:rPr>
              <a:t>28 </a:t>
            </a:r>
            <a:r>
              <a:rPr lang="zh-CN" altLang="zh-CN" sz="1800" dirty="0">
                <a:solidFill>
                  <a:schemeClr val="tx1"/>
                </a:solidFill>
                <a:effectLst/>
                <a:latin typeface="SimSong" panose="02020300000000000000" charset="-122"/>
                <a:ea typeface="SimSong" panose="02020300000000000000" charset="-122"/>
                <a:cs typeface="Times New Roman" panose="02020603050405020304" charset="0"/>
              </a:rPr>
              <a:t>天周期，地塞米松的推荐剂量为在第</a:t>
            </a:r>
            <a:r>
              <a:rPr lang="en-US" altLang="zh-CN" sz="1800" dirty="0">
                <a:solidFill>
                  <a:schemeClr val="tx1"/>
                </a:solidFill>
                <a:effectLst/>
                <a:latin typeface="SimSong" panose="02020300000000000000" charset="-122"/>
                <a:ea typeface="SimSong" panose="02020300000000000000" charset="-122"/>
                <a:cs typeface="Times New Roman" panose="02020603050405020304" charset="0"/>
              </a:rPr>
              <a:t>18</a:t>
            </a:r>
            <a:r>
              <a:rPr lang="zh-CN" altLang="zh-CN" sz="1800" dirty="0">
                <a:solidFill>
                  <a:schemeClr val="tx1"/>
                </a:solidFill>
                <a:effectLst/>
                <a:latin typeface="SimSong" panose="02020300000000000000" charset="-122"/>
                <a:ea typeface="SimSong" panose="02020300000000000000" charset="-122"/>
                <a:cs typeface="Times New Roman" panose="02020603050405020304" charset="0"/>
              </a:rPr>
              <a:t>、</a:t>
            </a:r>
            <a:r>
              <a:rPr lang="en-US" altLang="zh-CN" sz="1800" dirty="0">
                <a:solidFill>
                  <a:schemeClr val="tx1"/>
                </a:solidFill>
                <a:effectLst/>
                <a:latin typeface="SimSong" panose="02020300000000000000" charset="-122"/>
                <a:ea typeface="SimSong" panose="02020300000000000000" charset="-122"/>
                <a:cs typeface="Times New Roman" panose="02020603050405020304" charset="0"/>
              </a:rPr>
              <a:t>15 </a:t>
            </a:r>
            <a:r>
              <a:rPr lang="zh-CN" altLang="zh-CN" sz="1800" dirty="0">
                <a:solidFill>
                  <a:schemeClr val="tx1"/>
                </a:solidFill>
                <a:effectLst/>
                <a:latin typeface="SimSong" panose="02020300000000000000" charset="-122"/>
                <a:ea typeface="SimSong" panose="02020300000000000000" charset="-122"/>
                <a:cs typeface="Times New Roman" panose="02020603050405020304" charset="0"/>
              </a:rPr>
              <a:t>和</a:t>
            </a:r>
            <a:r>
              <a:rPr lang="en-US" altLang="zh-CN" sz="1800" dirty="0">
                <a:solidFill>
                  <a:schemeClr val="tx1"/>
                </a:solidFill>
                <a:effectLst/>
                <a:latin typeface="SimSong" panose="02020300000000000000" charset="-122"/>
                <a:ea typeface="SimSong" panose="02020300000000000000" charset="-122"/>
                <a:cs typeface="Times New Roman" panose="02020603050405020304" charset="0"/>
              </a:rPr>
              <a:t>22 </a:t>
            </a:r>
            <a:r>
              <a:rPr lang="zh-CN" altLang="zh-CN" sz="1800" dirty="0">
                <a:solidFill>
                  <a:schemeClr val="tx1"/>
                </a:solidFill>
                <a:effectLst/>
                <a:latin typeface="SimSong" panose="02020300000000000000" charset="-122"/>
                <a:ea typeface="SimSong" panose="02020300000000000000" charset="-122"/>
                <a:cs typeface="Times New Roman" panose="02020603050405020304" charset="0"/>
              </a:rPr>
              <a:t>天口服</a:t>
            </a:r>
            <a:r>
              <a:rPr lang="en-US" altLang="zh-CN" sz="1800" dirty="0">
                <a:solidFill>
                  <a:schemeClr val="tx1"/>
                </a:solidFill>
                <a:effectLst/>
                <a:latin typeface="SimSong" panose="02020300000000000000" charset="-122"/>
                <a:ea typeface="SimSong" panose="02020300000000000000" charset="-122"/>
                <a:cs typeface="Times New Roman" panose="02020603050405020304" charset="0"/>
              </a:rPr>
              <a:t> 40mg</a:t>
            </a:r>
            <a:r>
              <a:rPr lang="zh-CN" altLang="zh-CN" sz="1800" dirty="0">
                <a:solidFill>
                  <a:schemeClr val="tx1"/>
                </a:solidFill>
                <a:effectLst/>
                <a:latin typeface="SimSong" panose="02020300000000000000" charset="-122"/>
                <a:ea typeface="SimSong" panose="02020300000000000000" charset="-122"/>
                <a:cs typeface="Times New Roman" panose="02020603050405020304" charset="0"/>
              </a:rPr>
              <a:t>。处方医生应根据患者的年龄选择地塞米松的起始剂量和随后的剂量调整。</a:t>
            </a:r>
            <a:endParaRPr kumimoji="1" lang="zh-CN" altLang="en-US" sz="1800" dirty="0">
              <a:latin typeface="SimSong" panose="02020300000000000000" charset="-122"/>
              <a:ea typeface="SimSong" panose="02020300000000000000" charset="-122"/>
            </a:endParaRPr>
          </a:p>
        </p:txBody>
      </p:sp>
      <p:sp>
        <p:nvSpPr>
          <p:cNvPr id="5" name="文本框 4"/>
          <p:cNvSpPr txBox="1"/>
          <p:nvPr/>
        </p:nvSpPr>
        <p:spPr>
          <a:xfrm>
            <a:off x="1047031" y="1330301"/>
            <a:ext cx="9782978" cy="1712072"/>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zh-CN" altLang="zh-CN" sz="1800" dirty="0">
                <a:effectLst/>
                <a:latin typeface="SimSong" panose="02020300000000000000" charset="-122"/>
                <a:ea typeface="SimSong" panose="02020300000000000000" charset="-122"/>
                <a:cs typeface="Times New Roman" panose="02020603050405020304" charset="0"/>
              </a:rPr>
              <a:t>患者在初次使用地塞米松时，通常从每次</a:t>
            </a:r>
            <a:r>
              <a:rPr lang="en-US" altLang="zh-CN" sz="1800" dirty="0">
                <a:effectLst/>
                <a:latin typeface="SimSong" panose="02020300000000000000" charset="-122"/>
                <a:ea typeface="SimSong" panose="02020300000000000000" charset="-122"/>
                <a:cs typeface="Times New Roman" panose="02020603050405020304" charset="0"/>
              </a:rPr>
              <a:t> 0.75mg </a:t>
            </a:r>
            <a:r>
              <a:rPr lang="zh-CN" altLang="zh-CN" sz="1800" dirty="0">
                <a:effectLst/>
                <a:latin typeface="SimSong" panose="02020300000000000000" charset="-122"/>
                <a:ea typeface="SimSong" panose="02020300000000000000" charset="-122"/>
                <a:cs typeface="Times New Roman" panose="02020603050405020304" charset="0"/>
              </a:rPr>
              <a:t>到</a:t>
            </a:r>
            <a:r>
              <a:rPr lang="en-US" altLang="zh-CN" sz="1800" dirty="0">
                <a:effectLst/>
                <a:latin typeface="SimSong" panose="02020300000000000000" charset="-122"/>
                <a:ea typeface="SimSong" panose="02020300000000000000" charset="-122"/>
                <a:cs typeface="Times New Roman" panose="02020603050405020304" charset="0"/>
              </a:rPr>
              <a:t>3.0mg </a:t>
            </a:r>
            <a:r>
              <a:rPr lang="zh-CN" altLang="zh-CN" sz="1800" dirty="0">
                <a:effectLst/>
                <a:latin typeface="SimSong" panose="02020300000000000000" charset="-122"/>
                <a:ea typeface="SimSong" panose="02020300000000000000" charset="-122"/>
                <a:cs typeface="Times New Roman" panose="02020603050405020304" charset="0"/>
              </a:rPr>
              <a:t>不等，每天分为</a:t>
            </a:r>
            <a:r>
              <a:rPr lang="en-US" altLang="zh-CN" sz="1800" dirty="0">
                <a:effectLst/>
                <a:latin typeface="SimSong" panose="02020300000000000000" charset="-122"/>
                <a:ea typeface="SimSong" panose="02020300000000000000" charset="-122"/>
                <a:cs typeface="Times New Roman" panose="02020603050405020304" charset="0"/>
              </a:rPr>
              <a:t> 2</a:t>
            </a:r>
            <a:r>
              <a:rPr lang="zh-CN" altLang="zh-CN" sz="1800" dirty="0">
                <a:effectLst/>
                <a:latin typeface="SimSong" panose="02020300000000000000" charset="-122"/>
                <a:ea typeface="SimSong" panose="02020300000000000000" charset="-122"/>
                <a:cs typeface="Times New Roman" panose="02020603050405020304" charset="0"/>
              </a:rPr>
              <a:t>到</a:t>
            </a:r>
            <a:r>
              <a:rPr lang="en-US" altLang="zh-CN" sz="1800" dirty="0">
                <a:effectLst/>
                <a:latin typeface="SimSong" panose="02020300000000000000" charset="-122"/>
                <a:ea typeface="SimSong" panose="02020300000000000000" charset="-122"/>
                <a:cs typeface="Times New Roman" panose="02020603050405020304" charset="0"/>
              </a:rPr>
              <a:t>4</a:t>
            </a:r>
            <a:r>
              <a:rPr lang="zh-CN" altLang="zh-CN" sz="1800" dirty="0">
                <a:effectLst/>
                <a:latin typeface="SimSong" panose="02020300000000000000" charset="-122"/>
                <a:ea typeface="SimSong" panose="02020300000000000000" charset="-122"/>
                <a:cs typeface="Times New Roman" panose="02020603050405020304" charset="0"/>
              </a:rPr>
              <a:t>次口服。推荐每天上午服用一日剂量的四分之三或者三分之二，下午服用剩余的四分之一或者三分之一剂量。长期使用地塞米松的患者，維持剂量通常为每天</a:t>
            </a:r>
            <a:r>
              <a:rPr lang="en-US" altLang="zh-CN" sz="1800" dirty="0">
                <a:effectLst/>
                <a:latin typeface="SimSong" panose="02020300000000000000" charset="-122"/>
                <a:ea typeface="SimSong" panose="02020300000000000000" charset="-122"/>
                <a:cs typeface="Times New Roman" panose="02020603050405020304" charset="0"/>
              </a:rPr>
              <a:t> 0.75mg</a:t>
            </a:r>
            <a:r>
              <a:rPr lang="zh-CN" altLang="zh-CN" sz="1800" dirty="0">
                <a:effectLst/>
                <a:latin typeface="SimSong" panose="02020300000000000000" charset="-122"/>
                <a:ea typeface="SimSong" panose="02020300000000000000" charset="-122"/>
                <a:cs typeface="Times New Roman" panose="02020603050405020304" charset="0"/>
              </a:rPr>
              <a:t>：早晨服用即可。</a:t>
            </a:r>
            <a:r>
              <a:rPr lang="zh-CN" altLang="zh-CN" sz="1800" dirty="0">
                <a:effectLst/>
                <a:latin typeface="SimSong" panose="02020300000000000000" charset="-122"/>
                <a:ea typeface="SimSong" panose="02020300000000000000" charset="-122"/>
              </a:rPr>
              <a:t> </a:t>
            </a:r>
            <a:endParaRPr kumimoji="1" lang="zh-CN" altLang="en-US" sz="1800" dirty="0">
              <a:latin typeface="SimSong" panose="02020300000000000000" charset="-122"/>
              <a:ea typeface="SimSong" panose="02020300000000000000" charset="-122"/>
            </a:endParaRPr>
          </a:p>
          <a:p>
            <a:pPr>
              <a:lnSpc>
                <a:spcPct val="150000"/>
              </a:lnSpc>
            </a:pPr>
            <a:endParaRPr kumimoji="1" lang="zh-CN" altLang="en-US" dirty="0"/>
          </a:p>
        </p:txBody>
      </p:sp>
      <p:sp>
        <p:nvSpPr>
          <p:cNvPr id="6" name="矩形 5"/>
          <p:cNvSpPr/>
          <p:nvPr/>
        </p:nvSpPr>
        <p:spPr>
          <a:xfrm>
            <a:off x="0" y="475615"/>
            <a:ext cx="4144645" cy="211455"/>
          </a:xfrm>
          <a:prstGeom prst="rect">
            <a:avLst/>
          </a:prstGeom>
          <a:solidFill>
            <a:srgbClr val="ACBEC8"/>
          </a:solidFill>
          <a:ln>
            <a:solidFill>
              <a:srgbClr val="ADBFC9"/>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3118" y="1343538"/>
            <a:ext cx="10515600" cy="1325563"/>
          </a:xfrm>
        </p:spPr>
        <p:txBody>
          <a:bodyPr>
            <a:normAutofit/>
          </a:bodyPr>
          <a:lstStyle/>
          <a:p>
            <a:r>
              <a:rPr lang="zh-CN" altLang="zh-CN" sz="2800" b="1" kern="100" dirty="0">
                <a:effectLst/>
                <a:latin typeface="SimSong" panose="02020300000000000000" charset="-122"/>
                <a:ea typeface="SimSong" panose="02020300000000000000" charset="-122"/>
                <a:cs typeface="Times New Roman" panose="02020603050405020304" charset="0"/>
              </a:rPr>
              <a:t>药物监测</a:t>
            </a:r>
            <a:br>
              <a:rPr lang="zh-CN" altLang="zh-CN" b="1" kern="100" dirty="0">
                <a:effectLst/>
                <a:latin typeface="SimSong" panose="02020300000000000000" charset="-122"/>
                <a:ea typeface="SimSong" panose="02020300000000000000" charset="-122"/>
                <a:cs typeface="Times New Roman" panose="02020603050405020304" charset="0"/>
              </a:rPr>
            </a:br>
            <a:endParaRPr kumimoji="1" lang="zh-CN" altLang="en-US" b="1" dirty="0">
              <a:latin typeface="SimSong" panose="02020300000000000000" charset="-122"/>
              <a:ea typeface="SimSong" panose="02020300000000000000" charset="-122"/>
            </a:endParaRPr>
          </a:p>
        </p:txBody>
      </p:sp>
      <p:sp>
        <p:nvSpPr>
          <p:cNvPr id="3" name="内容占位符 2"/>
          <p:cNvSpPr>
            <a:spLocks noGrp="1"/>
          </p:cNvSpPr>
          <p:nvPr>
            <p:ph idx="1"/>
          </p:nvPr>
        </p:nvSpPr>
        <p:spPr>
          <a:xfrm>
            <a:off x="1025525" y="2506345"/>
            <a:ext cx="10515600" cy="4351655"/>
          </a:xfrm>
        </p:spPr>
        <p:txBody>
          <a:bodyPr>
            <a:normAutofit/>
          </a:bodyPr>
          <a:lstStyle/>
          <a:p>
            <a:pPr>
              <a:lnSpc>
                <a:spcPct val="150000"/>
              </a:lnSpc>
            </a:pPr>
            <a:r>
              <a:rPr lang="zh-CN" altLang="zh-CN" sz="2000" dirty="0">
                <a:solidFill>
                  <a:schemeClr val="tx1"/>
                </a:solidFill>
                <a:effectLst/>
                <a:latin typeface="SimSong" panose="02020300000000000000" charset="-122"/>
                <a:ea typeface="SimSong" panose="02020300000000000000" charset="-122"/>
                <a:cs typeface="Times New Roman" panose="02020603050405020304" charset="0"/>
              </a:rPr>
              <a:t>使用时要注意小剂量短期应用，以及使用过程中要时刻关注患者的血糖水平。</a:t>
            </a:r>
            <a:r>
              <a:rPr lang="zh-CN" altLang="zh-CN" sz="2000" dirty="0">
                <a:solidFill>
                  <a:schemeClr val="tx1"/>
                </a:solidFill>
                <a:effectLst/>
                <a:latin typeface="SimSong" panose="02020300000000000000" charset="-122"/>
                <a:ea typeface="SimSong" panose="02020300000000000000" charset="-122"/>
              </a:rPr>
              <a:t> </a:t>
            </a:r>
            <a:endParaRPr lang="en-US" altLang="zh-CN" sz="2000" dirty="0">
              <a:solidFill>
                <a:schemeClr val="tx1"/>
              </a:solidFill>
              <a:latin typeface="SimSong" panose="02020300000000000000" charset="-122"/>
              <a:ea typeface="SimSong" panose="02020300000000000000" charset="-122"/>
            </a:endParaRPr>
          </a:p>
          <a:p>
            <a:pPr>
              <a:lnSpc>
                <a:spcPct val="150000"/>
              </a:lnSpc>
            </a:pPr>
            <a:r>
              <a:rPr lang="zh-CN" altLang="zh-CN" sz="2000" dirty="0">
                <a:solidFill>
                  <a:schemeClr val="tx1"/>
                </a:solidFill>
                <a:effectLst/>
                <a:latin typeface="SimSong" panose="02020300000000000000" charset="-122"/>
                <a:ea typeface="SimSong" panose="02020300000000000000" charset="-122"/>
                <a:cs typeface="Times New Roman" panose="02020603050405020304" charset="0"/>
              </a:rPr>
              <a:t>地塞米松的剂量应根据患者的具体情况和疾病类型进行调整。</a:t>
            </a:r>
            <a:endParaRPr kumimoji="1" lang="zh-CN" altLang="zh-CN" sz="2000" dirty="0">
              <a:solidFill>
                <a:schemeClr val="tx1"/>
              </a:solidFill>
              <a:effectLst/>
              <a:latin typeface="SimSong" panose="02020300000000000000" charset="-122"/>
              <a:ea typeface="SimSong" panose="02020300000000000000" charset="-122"/>
              <a:cs typeface="Times New Roman" panose="02020603050405020304" charset="0"/>
            </a:endParaRPr>
          </a:p>
        </p:txBody>
      </p:sp>
      <p:sp>
        <p:nvSpPr>
          <p:cNvPr id="6" name="矩形 5"/>
          <p:cNvSpPr/>
          <p:nvPr/>
        </p:nvSpPr>
        <p:spPr>
          <a:xfrm>
            <a:off x="0" y="475615"/>
            <a:ext cx="4144645" cy="211455"/>
          </a:xfrm>
          <a:prstGeom prst="rect">
            <a:avLst/>
          </a:prstGeom>
          <a:solidFill>
            <a:srgbClr val="ACBEC8"/>
          </a:solidFill>
          <a:ln>
            <a:solidFill>
              <a:srgbClr val="ADBFC9"/>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3420" y="681037"/>
            <a:ext cx="10515600" cy="1325563"/>
          </a:xfrm>
        </p:spPr>
        <p:txBody>
          <a:bodyPr/>
          <a:lstStyle/>
          <a:p>
            <a:r>
              <a:rPr kumimoji="1" lang="zh-CN" altLang="en-US" sz="2800" b="1" dirty="0">
                <a:latin typeface="SimSong" panose="02020300000000000000" charset="-122"/>
                <a:ea typeface="SimSong" panose="02020300000000000000" charset="-122"/>
              </a:rPr>
              <a:t>参考文献</a:t>
            </a:r>
            <a:endParaRPr kumimoji="1" lang="zh-CN" altLang="en-US" sz="2800" b="1" dirty="0">
              <a:latin typeface="SimSong" panose="02020300000000000000" charset="-122"/>
              <a:ea typeface="SimSong" panose="02020300000000000000" charset="-122"/>
            </a:endParaRPr>
          </a:p>
        </p:txBody>
      </p:sp>
      <p:sp>
        <p:nvSpPr>
          <p:cNvPr id="3" name="内容占位符 2"/>
          <p:cNvSpPr>
            <a:spLocks noGrp="1"/>
          </p:cNvSpPr>
          <p:nvPr>
            <p:ph idx="1"/>
          </p:nvPr>
        </p:nvSpPr>
        <p:spPr>
          <a:xfrm>
            <a:off x="838200" y="2006599"/>
            <a:ext cx="10515600" cy="4170363"/>
          </a:xfrm>
        </p:spPr>
        <p:txBody>
          <a:bodyPr>
            <a:normAutofit fontScale="90000" lnSpcReduction="20000"/>
          </a:bodyPr>
          <a:lstStyle/>
          <a:p>
            <a:pPr marL="0" indent="0" algn="just">
              <a:buNone/>
            </a:pPr>
            <a:endParaRPr lang="en-US" altLang="zh-CN" sz="1800" kern="100" dirty="0">
              <a:solidFill>
                <a:schemeClr val="tx1"/>
              </a:solidFill>
              <a:effectLst/>
              <a:latin typeface="DengXian" panose="02010600030101010101" pitchFamily="2" charset="-122"/>
              <a:ea typeface="DengXian" panose="02010600030101010101" pitchFamily="2" charset="-122"/>
              <a:cs typeface="Times New Roman" panose="02020603050405020304" charset="0"/>
            </a:endParaRPr>
          </a:p>
          <a:p>
            <a:pPr marL="0" indent="0" algn="just">
              <a:buNone/>
            </a:pPr>
            <a:r>
              <a:rPr lang="zh-CN" altLang="en-US" sz="1800" kern="100" dirty="0">
                <a:solidFill>
                  <a:schemeClr val="tx1"/>
                </a:solidFill>
                <a:effectLst/>
                <a:latin typeface="SimSong Regular" panose="02020300000000000000" charset="-122"/>
                <a:ea typeface="SimSong Regular" panose="02020300000000000000" charset="-122"/>
                <a:cs typeface="SimSong Regular" panose="02020300000000000000" charset="-122"/>
              </a:rPr>
              <a:t>管理与检测</a:t>
            </a:r>
            <a:endParaRPr lang="en-US" altLang="zh-CN" sz="1800" kern="100" dirty="0">
              <a:solidFill>
                <a:schemeClr val="tx1"/>
              </a:solidFill>
              <a:effectLst/>
              <a:latin typeface="SimSong Regular" panose="02020300000000000000" charset="-122"/>
              <a:ea typeface="SimSong Regular" panose="02020300000000000000" charset="-122"/>
              <a:cs typeface="SimSong Regular" panose="02020300000000000000" charset="-122"/>
            </a:endParaRPr>
          </a:p>
          <a:p>
            <a:pPr marL="0" indent="0" algn="just" fontAlgn="auto">
              <a:lnSpc>
                <a:spcPct val="150000"/>
              </a:lnSpc>
              <a:buNone/>
            </a:pPr>
            <a:r>
              <a:rPr lang="zh-CN" altLang="zh-CN" sz="1800" kern="100" dirty="0">
                <a:solidFill>
                  <a:schemeClr val="tx1"/>
                </a:solidFill>
                <a:effectLst/>
                <a:latin typeface="SimSong Regular" panose="02020300000000000000" charset="-122"/>
                <a:ea typeface="SimSong Regular" panose="02020300000000000000" charset="-122"/>
                <a:cs typeface="SimSong Regular" panose="02020300000000000000" charset="-122"/>
              </a:rPr>
              <a:t>彭易坤，熊世珍，程永华，漆一飞，杨洋</a:t>
            </a:r>
            <a:r>
              <a:rPr lang="en-US" altLang="zh-CN" sz="1800" kern="100" dirty="0">
                <a:solidFill>
                  <a:schemeClr val="tx1"/>
                </a:solidFill>
                <a:effectLst/>
                <a:latin typeface="SimSong Regular" panose="02020300000000000000" charset="-122"/>
                <a:ea typeface="SimSong Regular" panose="02020300000000000000" charset="-122"/>
                <a:cs typeface="SimSong Regular" panose="02020300000000000000" charset="-122"/>
              </a:rPr>
              <a:t>.(2008).</a:t>
            </a:r>
            <a:r>
              <a:rPr lang="zh-CN" altLang="zh-CN" sz="1800" kern="100" dirty="0">
                <a:solidFill>
                  <a:schemeClr val="tx1"/>
                </a:solidFill>
                <a:effectLst/>
                <a:latin typeface="SimSong Regular" panose="02020300000000000000" charset="-122"/>
                <a:ea typeface="SimSong Regular" panose="02020300000000000000" charset="-122"/>
                <a:cs typeface="SimSong Regular" panose="02020300000000000000" charset="-122"/>
              </a:rPr>
              <a:t>不同途径·给低塞米松治疗突发性聋的临床试验</a:t>
            </a:r>
            <a:r>
              <a:rPr lang="en-US" altLang="zh-CN" sz="1800" kern="100" dirty="0">
                <a:solidFill>
                  <a:schemeClr val="tx1"/>
                </a:solidFill>
                <a:effectLst/>
                <a:latin typeface="SimSong Regular" panose="02020300000000000000" charset="-122"/>
                <a:ea typeface="SimSong Regular" panose="02020300000000000000" charset="-122"/>
                <a:cs typeface="SimSong Regular" panose="02020300000000000000" charset="-122"/>
              </a:rPr>
              <a:t>.</a:t>
            </a:r>
            <a:r>
              <a:rPr lang="zh-CN" altLang="zh-CN" sz="1800" kern="100" dirty="0">
                <a:solidFill>
                  <a:schemeClr val="tx1"/>
                </a:solidFill>
                <a:effectLst/>
                <a:latin typeface="SimSong Regular" panose="02020300000000000000" charset="-122"/>
                <a:ea typeface="SimSong Regular" panose="02020300000000000000" charset="-122"/>
                <a:cs typeface="SimSong Regular" panose="02020300000000000000" charset="-122"/>
              </a:rPr>
              <a:t>临床眼鼻咽喉头颈外科杂志</a:t>
            </a:r>
            <a:r>
              <a:rPr lang="en-US" altLang="zh-CN" sz="1800" kern="100" dirty="0">
                <a:solidFill>
                  <a:schemeClr val="tx1"/>
                </a:solidFill>
                <a:effectLst/>
                <a:latin typeface="SimSong Regular" panose="02020300000000000000" charset="-122"/>
                <a:ea typeface="SimSong Regular" panose="02020300000000000000" charset="-122"/>
                <a:cs typeface="SimSong Regular" panose="02020300000000000000" charset="-122"/>
              </a:rPr>
              <a:t>,</a:t>
            </a:r>
            <a:r>
              <a:rPr lang="zh-CN" altLang="zh-CN" sz="1800" kern="100" dirty="0">
                <a:solidFill>
                  <a:schemeClr val="tx1"/>
                </a:solidFill>
                <a:effectLst/>
                <a:latin typeface="SimSong Regular" panose="02020300000000000000" charset="-122"/>
                <a:ea typeface="SimSong Regular" panose="02020300000000000000" charset="-122"/>
                <a:cs typeface="SimSong Regular" panose="02020300000000000000" charset="-122"/>
              </a:rPr>
              <a:t>第十期，</a:t>
            </a:r>
            <a:r>
              <a:rPr lang="en-US" altLang="zh-CN" sz="1800" kern="100" dirty="0">
                <a:solidFill>
                  <a:schemeClr val="tx1"/>
                </a:solidFill>
                <a:effectLst/>
                <a:latin typeface="SimSong Regular" panose="02020300000000000000" charset="-122"/>
                <a:ea typeface="SimSong Regular" panose="02020300000000000000" charset="-122"/>
                <a:cs typeface="SimSong Regular" panose="02020300000000000000" charset="-122"/>
              </a:rPr>
              <a:t>442-445.</a:t>
            </a:r>
            <a:endParaRPr lang="en-US" altLang="zh-CN" sz="1800" kern="100" dirty="0">
              <a:solidFill>
                <a:schemeClr val="tx1"/>
              </a:solidFill>
              <a:effectLst/>
              <a:latin typeface="SimSong Regular" panose="02020300000000000000" charset="-122"/>
              <a:ea typeface="SimSong Regular" panose="02020300000000000000" charset="-122"/>
              <a:cs typeface="SimSong Regular" panose="02020300000000000000" charset="-122"/>
            </a:endParaRPr>
          </a:p>
          <a:p>
            <a:pPr marL="0" indent="0" algn="just" fontAlgn="auto">
              <a:lnSpc>
                <a:spcPct val="150000"/>
              </a:lnSpc>
              <a:buNone/>
            </a:pPr>
            <a:endParaRPr lang="zh-CN" altLang="en-US" sz="1800" kern="100" dirty="0">
              <a:solidFill>
                <a:schemeClr val="tx1"/>
              </a:solidFill>
              <a:effectLst/>
              <a:latin typeface="SimSong Regular" panose="02020300000000000000" charset="-122"/>
              <a:ea typeface="SimSong Regular" panose="02020300000000000000" charset="-122"/>
              <a:cs typeface="SimSong Regular" panose="02020300000000000000" charset="-122"/>
            </a:endParaRPr>
          </a:p>
          <a:p>
            <a:pPr marL="0" indent="0" algn="just" fontAlgn="auto">
              <a:lnSpc>
                <a:spcPct val="150000"/>
              </a:lnSpc>
              <a:buNone/>
            </a:pPr>
            <a:r>
              <a:rPr lang="zh-CN" altLang="en-US" sz="1800" kern="100" dirty="0">
                <a:solidFill>
                  <a:schemeClr val="tx1"/>
                </a:solidFill>
                <a:effectLst/>
                <a:latin typeface="SimSong Regular" panose="02020300000000000000" charset="-122"/>
                <a:ea typeface="SimSong Regular" panose="02020300000000000000" charset="-122"/>
                <a:cs typeface="SimSong Regular" panose="02020300000000000000" charset="-122"/>
              </a:rPr>
              <a:t>药理作用</a:t>
            </a:r>
            <a:endParaRPr lang="zh-CN" altLang="en-US" sz="1800" kern="100" dirty="0">
              <a:solidFill>
                <a:schemeClr val="tx1"/>
              </a:solidFill>
              <a:effectLst/>
              <a:latin typeface="SimSong Regular" panose="02020300000000000000" charset="-122"/>
              <a:ea typeface="SimSong Regular" panose="02020300000000000000" charset="-122"/>
              <a:cs typeface="SimSong Regular" panose="02020300000000000000" charset="-122"/>
            </a:endParaRPr>
          </a:p>
          <a:p>
            <a:pPr marL="0" indent="0" algn="l">
              <a:buNone/>
            </a:pPr>
            <a:endParaRPr lang="zh-CN" sz="1800">
              <a:solidFill>
                <a:schemeClr val="tx1"/>
              </a:solidFill>
              <a:ea typeface="SimSong Regular" panose="02020300000000000000" charset="-122"/>
              <a:sym typeface="+mn-ea"/>
            </a:endParaRPr>
          </a:p>
          <a:p>
            <a:pPr marL="0" indent="0" algn="l">
              <a:buNone/>
            </a:pPr>
            <a:r>
              <a:rPr lang="zh-CN" sz="1800">
                <a:solidFill>
                  <a:schemeClr val="tx1"/>
                </a:solidFill>
                <a:ea typeface="SimSong Regular" panose="02020300000000000000" charset="-122"/>
                <a:sym typeface="+mn-ea"/>
              </a:rPr>
              <a:t>李鑫, 杨蕊, 臧强, &amp; 胡永秀. (2009). 糖皮质激素的药理作用机制研究进展. </a:t>
            </a:r>
            <a:r>
              <a:rPr lang="zh-CN" sz="1800" i="1">
                <a:solidFill>
                  <a:schemeClr val="tx1"/>
                </a:solidFill>
                <a:ea typeface="SimSong Regular" panose="02020300000000000000" charset="-122"/>
                <a:sym typeface="+mn-ea"/>
              </a:rPr>
              <a:t>国际药学研究杂志</a:t>
            </a:r>
            <a:r>
              <a:rPr lang="en-US" sz="1800">
                <a:solidFill>
                  <a:schemeClr val="tx1"/>
                </a:solidFill>
                <a:latin typeface="SimSong Regular" panose="02020300000000000000" charset="-122"/>
                <a:sym typeface="+mn-ea"/>
              </a:rPr>
              <a:t>,</a:t>
            </a:r>
            <a:r>
              <a:rPr lang="en-US" sz="1800" i="1">
                <a:solidFill>
                  <a:schemeClr val="tx1"/>
                </a:solidFill>
                <a:latin typeface="SimSong Regular" panose="02020300000000000000" charset="-122"/>
                <a:sym typeface="+mn-ea"/>
              </a:rPr>
              <a:t> 36</a:t>
            </a:r>
            <a:r>
              <a:rPr lang="en-US" sz="1800">
                <a:solidFill>
                  <a:schemeClr val="tx1"/>
                </a:solidFill>
                <a:latin typeface="SimSong Regular" panose="02020300000000000000" charset="-122"/>
                <a:sym typeface="+mn-ea"/>
              </a:rPr>
              <a:t>(01), 27-30. </a:t>
            </a:r>
            <a:endParaRPr lang="zh-CN" sz="1800">
              <a:solidFill>
                <a:schemeClr val="tx1"/>
              </a:solidFill>
              <a:ea typeface="SimSong Regular" panose="02020300000000000000" charset="-122"/>
            </a:endParaRPr>
          </a:p>
          <a:p>
            <a:pPr marL="0" indent="0" algn="l" fontAlgn="auto">
              <a:lnSpc>
                <a:spcPct val="150000"/>
              </a:lnSpc>
              <a:buNone/>
            </a:pPr>
            <a:r>
              <a:rPr lang="zh-CN" sz="1800">
                <a:solidFill>
                  <a:schemeClr val="tx1"/>
                </a:solidFill>
                <a:ea typeface="SimSong Regular" panose="02020300000000000000" charset="-122"/>
                <a:sym typeface="+mn-ea"/>
              </a:rPr>
              <a:t>刘新友, 周四元, 程建峰, 冉玉华, 滕增辉, 杨润涛, 杨茜, &amp; 梅其炳. (2006). 地塞米松当归多糖前体药在大鼠体内的结肠靶向释药研究. </a:t>
            </a:r>
            <a:r>
              <a:rPr lang="zh-CN" sz="1800" i="1">
                <a:solidFill>
                  <a:schemeClr val="tx1"/>
                </a:solidFill>
                <a:ea typeface="SimSong Regular" panose="02020300000000000000" charset="-122"/>
                <a:sym typeface="+mn-ea"/>
              </a:rPr>
              <a:t>中国临床药理学与治疗学</a:t>
            </a:r>
            <a:r>
              <a:rPr lang="en-US" sz="1800">
                <a:solidFill>
                  <a:schemeClr val="tx1"/>
                </a:solidFill>
                <a:latin typeface="SimSong Regular" panose="02020300000000000000" charset="-122"/>
                <a:sym typeface="+mn-ea"/>
              </a:rPr>
              <a:t>(05), 505-509.  </a:t>
            </a:r>
            <a:endParaRPr lang="en-US" altLang="en-US" sz="1800">
              <a:solidFill>
                <a:schemeClr val="tx1"/>
              </a:solidFill>
              <a:latin typeface="SimSong Regular" panose="02020300000000000000" charset="-122"/>
            </a:endParaRPr>
          </a:p>
          <a:p>
            <a:pPr marL="0" indent="0" algn="just" fontAlgn="auto">
              <a:lnSpc>
                <a:spcPct val="150000"/>
              </a:lnSpc>
              <a:buNone/>
            </a:pPr>
            <a:endParaRPr lang="zh-CN" altLang="en-US" sz="1800" kern="100" dirty="0">
              <a:solidFill>
                <a:schemeClr val="tx1"/>
              </a:solidFill>
              <a:effectLst/>
              <a:latin typeface="SimSong Regular" panose="02020300000000000000" charset="-122"/>
              <a:ea typeface="SimSong Regular" panose="02020300000000000000" charset="-122"/>
              <a:cs typeface="SimSong Regular" panose="02020300000000000000" charset="-122"/>
            </a:endParaRPr>
          </a:p>
          <a:p>
            <a:pPr marL="0" indent="0" algn="just" fontAlgn="auto">
              <a:lnSpc>
                <a:spcPct val="150000"/>
              </a:lnSpc>
              <a:buNone/>
            </a:pPr>
            <a:endParaRPr lang="en-US" altLang="zh-CN" sz="1800" kern="100" dirty="0">
              <a:solidFill>
                <a:schemeClr val="tx1"/>
              </a:solidFill>
              <a:effectLst/>
              <a:latin typeface="SimSong Regular" panose="02020300000000000000" charset="-122"/>
              <a:ea typeface="SimSong Regular" panose="02020300000000000000" charset="-122"/>
              <a:cs typeface="SimSong Regular" panose="02020300000000000000" charset="-122"/>
            </a:endParaRPr>
          </a:p>
          <a:p>
            <a:pPr marL="0" indent="0" algn="just">
              <a:buNone/>
            </a:pPr>
            <a:endParaRPr lang="en-US" altLang="zh-CN" sz="1800" kern="100" dirty="0">
              <a:solidFill>
                <a:schemeClr val="tx1"/>
              </a:solidFill>
              <a:effectLst/>
              <a:latin typeface="SimSong Regular" panose="02020300000000000000" charset="-122"/>
              <a:ea typeface="SimSong Regular" panose="02020300000000000000" charset="-122"/>
              <a:cs typeface="SimSong Regular" panose="02020300000000000000" charset="-122"/>
            </a:endParaRPr>
          </a:p>
          <a:p>
            <a:pPr marL="0" indent="0" algn="just">
              <a:buNone/>
            </a:pPr>
            <a:endParaRPr lang="zh-CN" altLang="zh-CN" sz="1800" kern="100" dirty="0">
              <a:solidFill>
                <a:schemeClr val="tx1"/>
              </a:solidFill>
              <a:effectLst/>
              <a:latin typeface="SimSong Regular" panose="02020300000000000000" charset="-122"/>
              <a:ea typeface="SimSong Regular" panose="02020300000000000000" charset="-122"/>
              <a:cs typeface="SimSong Regular" panose="02020300000000000000" charset="-122"/>
            </a:endParaRPr>
          </a:p>
          <a:p>
            <a:endParaRPr kumimoji="1" lang="zh-CN" altLang="zh-CN" sz="1800" kern="100" dirty="0">
              <a:solidFill>
                <a:schemeClr val="tx1"/>
              </a:solidFill>
              <a:effectLst/>
              <a:latin typeface="SimSong Regular" panose="02020300000000000000" charset="-122"/>
              <a:ea typeface="SimSong Regular" panose="02020300000000000000" charset="-122"/>
              <a:cs typeface="SimSong Regular" panose="02020300000000000000" charset="-122"/>
            </a:endParaRPr>
          </a:p>
        </p:txBody>
      </p:sp>
      <p:sp>
        <p:nvSpPr>
          <p:cNvPr id="6" name="矩形 5"/>
          <p:cNvSpPr/>
          <p:nvPr/>
        </p:nvSpPr>
        <p:spPr>
          <a:xfrm>
            <a:off x="0" y="475615"/>
            <a:ext cx="4144645" cy="211455"/>
          </a:xfrm>
          <a:prstGeom prst="rect">
            <a:avLst/>
          </a:prstGeom>
          <a:solidFill>
            <a:srgbClr val="ACBEC8"/>
          </a:solidFill>
          <a:ln>
            <a:solidFill>
              <a:srgbClr val="ADBFC9"/>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743325" y="2863850"/>
            <a:ext cx="5208905" cy="2560955"/>
          </a:xfrm>
          <a:prstGeom prst="rect">
            <a:avLst/>
          </a:prstGeom>
          <a:noFill/>
        </p:spPr>
        <p:txBody>
          <a:bodyPr wrap="square" rtlCol="0">
            <a:noAutofit/>
          </a:bodyPr>
          <a:p>
            <a:r>
              <a:rPr lang="zh-CN" altLang="en-US" sz="6000" b="1">
                <a:latin typeface="SimSong Bold" panose="02020300000000000000" charset="-122"/>
                <a:ea typeface="SimSong Bold" panose="02020300000000000000" charset="-122"/>
              </a:rPr>
              <a:t>感</a:t>
            </a:r>
            <a:r>
              <a:rPr lang="en-US" altLang="zh-CN" sz="6000" b="1">
                <a:latin typeface="SimSong Bold" panose="02020300000000000000" charset="-122"/>
                <a:ea typeface="SimSong Bold" panose="02020300000000000000" charset="-122"/>
              </a:rPr>
              <a:t> </a:t>
            </a:r>
            <a:r>
              <a:rPr lang="zh-CN" altLang="en-US" sz="6000" b="1">
                <a:latin typeface="SimSong Bold" panose="02020300000000000000" charset="-122"/>
                <a:ea typeface="SimSong Bold" panose="02020300000000000000" charset="-122"/>
              </a:rPr>
              <a:t>谢</a:t>
            </a:r>
            <a:r>
              <a:rPr lang="en-US" altLang="zh-CN" sz="6000" b="1">
                <a:latin typeface="SimSong Bold" panose="02020300000000000000" charset="-122"/>
                <a:ea typeface="SimSong Bold" panose="02020300000000000000" charset="-122"/>
              </a:rPr>
              <a:t> </a:t>
            </a:r>
            <a:r>
              <a:rPr lang="zh-CN" altLang="en-US" sz="6000" b="1">
                <a:latin typeface="SimSong Bold" panose="02020300000000000000" charset="-122"/>
                <a:ea typeface="SimSong Bold" panose="02020300000000000000" charset="-122"/>
              </a:rPr>
              <a:t>倾</a:t>
            </a:r>
            <a:r>
              <a:rPr lang="en-US" altLang="zh-CN" sz="6000" b="1">
                <a:latin typeface="SimSong Bold" panose="02020300000000000000" charset="-122"/>
                <a:ea typeface="SimSong Bold" panose="02020300000000000000" charset="-122"/>
              </a:rPr>
              <a:t> </a:t>
            </a:r>
            <a:r>
              <a:rPr lang="zh-CN" altLang="en-US" sz="6000" b="1">
                <a:latin typeface="SimSong Bold" panose="02020300000000000000" charset="-122"/>
                <a:ea typeface="SimSong Bold" panose="02020300000000000000" charset="-122"/>
              </a:rPr>
              <a:t>听</a:t>
            </a:r>
            <a:endParaRPr lang="zh-CN" altLang="en-US" sz="6000" b="1">
              <a:latin typeface="SimSong Bold" panose="02020300000000000000" charset="-122"/>
              <a:ea typeface="SimSong Bold" panose="02020300000000000000"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267075" y="2084070"/>
            <a:ext cx="6236970" cy="3031490"/>
          </a:xfrm>
          <a:prstGeom prst="rect">
            <a:avLst/>
          </a:prstGeom>
          <a:noFill/>
        </p:spPr>
        <p:txBody>
          <a:bodyPr wrap="square" rtlCol="0" anchor="t">
            <a:noAutofit/>
          </a:bodyPr>
          <a:p>
            <a:pPr indent="0" fontAlgn="auto">
              <a:lnSpc>
                <a:spcPct val="150000"/>
              </a:lnSpc>
            </a:pPr>
            <a:r>
              <a:rPr lang="en-US" altLang="zh-CN" sz="3200" b="1">
                <a:latin typeface="SimSong Bold" panose="02020300000000000000" charset="-122"/>
                <a:ea typeface="SimSong Bold" panose="02020300000000000000" charset="-122"/>
                <a:cs typeface="SimSong Bold" panose="02020300000000000000" charset="-122"/>
              </a:rPr>
              <a:t>  </a:t>
            </a:r>
            <a:r>
              <a:rPr lang="zh-CN" altLang="en-US" sz="2000" b="1">
                <a:latin typeface="SimSong Bold" panose="02020300000000000000" charset="-122"/>
                <a:ea typeface="SimSong Bold" panose="02020300000000000000" charset="-122"/>
                <a:cs typeface="SimSong Bold" panose="02020300000000000000" charset="-122"/>
              </a:rPr>
              <a:t>地塞米松（Dexamethasone）</a:t>
            </a:r>
            <a:r>
              <a:rPr lang="zh-CN" altLang="en-US" sz="2000">
                <a:latin typeface="SimSong Regular" panose="02020300000000000000" charset="-122"/>
                <a:ea typeface="SimSong Regular" panose="02020300000000000000" charset="-122"/>
                <a:cs typeface="SimSong Regular" panose="02020300000000000000" charset="-122"/>
              </a:rPr>
              <a:t>是一种长效皮质类固</a:t>
            </a:r>
            <a:endParaRPr lang="zh-CN" altLang="en-US" sz="2000">
              <a:latin typeface="SimSong Regular" panose="02020300000000000000" charset="-122"/>
              <a:ea typeface="SimSong Regular" panose="02020300000000000000" charset="-122"/>
              <a:cs typeface="SimSong Regular" panose="02020300000000000000" charset="-122"/>
            </a:endParaRPr>
          </a:p>
          <a:p>
            <a:pPr indent="0" fontAlgn="auto">
              <a:lnSpc>
                <a:spcPct val="150000"/>
              </a:lnSpc>
            </a:pPr>
            <a:r>
              <a:rPr lang="zh-CN" altLang="en-US" sz="2000">
                <a:latin typeface="SimSong Regular" panose="02020300000000000000" charset="-122"/>
                <a:ea typeface="SimSong Regular" panose="02020300000000000000" charset="-122"/>
                <a:cs typeface="SimSong Regular" panose="02020300000000000000" charset="-122"/>
              </a:rPr>
              <a:t>醇药物，具有强大的抗炎和免疫抑制作用。它经常用</a:t>
            </a:r>
            <a:endParaRPr lang="zh-CN" altLang="en-US" sz="2000">
              <a:latin typeface="SimSong Regular" panose="02020300000000000000" charset="-122"/>
              <a:ea typeface="SimSong Regular" panose="02020300000000000000" charset="-122"/>
              <a:cs typeface="SimSong Regular" panose="02020300000000000000" charset="-122"/>
            </a:endParaRPr>
          </a:p>
          <a:p>
            <a:pPr indent="0" fontAlgn="auto">
              <a:lnSpc>
                <a:spcPct val="150000"/>
              </a:lnSpc>
            </a:pPr>
            <a:r>
              <a:rPr lang="zh-CN" altLang="en-US" sz="2000">
                <a:latin typeface="SimSong Regular" panose="02020300000000000000" charset="-122"/>
                <a:ea typeface="SimSong Regular" panose="02020300000000000000" charset="-122"/>
                <a:cs typeface="SimSong Regular" panose="02020300000000000000" charset="-122"/>
              </a:rPr>
              <a:t>于治疗一系列炎症性和自身免疫性条件，例如哮喘、</a:t>
            </a:r>
            <a:endParaRPr lang="zh-CN" altLang="en-US" sz="2000">
              <a:latin typeface="SimSong Regular" panose="02020300000000000000" charset="-122"/>
              <a:ea typeface="SimSong Regular" panose="02020300000000000000" charset="-122"/>
              <a:cs typeface="SimSong Regular" panose="02020300000000000000" charset="-122"/>
            </a:endParaRPr>
          </a:p>
          <a:p>
            <a:pPr indent="0" fontAlgn="auto">
              <a:lnSpc>
                <a:spcPct val="150000"/>
              </a:lnSpc>
            </a:pPr>
            <a:r>
              <a:rPr lang="zh-CN" altLang="en-US" sz="2000">
                <a:latin typeface="SimSong Regular" panose="02020300000000000000" charset="-122"/>
                <a:ea typeface="SimSong Regular" panose="02020300000000000000" charset="-122"/>
                <a:cs typeface="SimSong Regular" panose="02020300000000000000" charset="-122"/>
              </a:rPr>
              <a:t>关节炎、皮肤疾病和某些癌症。地塞米松通过模拟人</a:t>
            </a:r>
            <a:endParaRPr lang="zh-CN" altLang="en-US" sz="2000">
              <a:latin typeface="SimSong Regular" panose="02020300000000000000" charset="-122"/>
              <a:ea typeface="SimSong Regular" panose="02020300000000000000" charset="-122"/>
              <a:cs typeface="SimSong Regular" panose="02020300000000000000" charset="-122"/>
            </a:endParaRPr>
          </a:p>
          <a:p>
            <a:pPr indent="0" fontAlgn="auto">
              <a:lnSpc>
                <a:spcPct val="150000"/>
              </a:lnSpc>
            </a:pPr>
            <a:r>
              <a:rPr lang="zh-CN" altLang="en-US" sz="2000">
                <a:latin typeface="SimSong Regular" panose="02020300000000000000" charset="-122"/>
                <a:ea typeface="SimSong Regular" panose="02020300000000000000" charset="-122"/>
                <a:cs typeface="SimSong Regular" panose="02020300000000000000" charset="-122"/>
              </a:rPr>
              <a:t>体内天然发生的皮质醇的作用来发挥效果，帮助控制人体的炎症反应和免疫系统。</a:t>
            </a:r>
            <a:endParaRPr lang="zh-CN" altLang="en-US" sz="2000">
              <a:latin typeface="SimSong Regular" panose="02020300000000000000" charset="-122"/>
              <a:ea typeface="SimSong Regular" panose="02020300000000000000" charset="-122"/>
              <a:cs typeface="SimSong Regular" panose="02020300000000000000" charset="-122"/>
            </a:endParaRPr>
          </a:p>
        </p:txBody>
      </p:sp>
      <p:sp>
        <p:nvSpPr>
          <p:cNvPr id="5" name="矩形 4"/>
          <p:cNvSpPr/>
          <p:nvPr/>
        </p:nvSpPr>
        <p:spPr>
          <a:xfrm>
            <a:off x="0" y="905510"/>
            <a:ext cx="4144645" cy="233680"/>
          </a:xfrm>
          <a:prstGeom prst="rect">
            <a:avLst/>
          </a:prstGeom>
          <a:solidFill>
            <a:srgbClr val="ACBEC8"/>
          </a:solidFill>
          <a:ln>
            <a:solidFill>
              <a:srgbClr val="ADBFC9"/>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56970" y="742950"/>
            <a:ext cx="2538095" cy="633730"/>
          </a:xfrm>
          <a:prstGeom prst="rect">
            <a:avLst/>
          </a:prstGeom>
          <a:noFill/>
        </p:spPr>
        <p:txBody>
          <a:bodyPr wrap="square" rtlCol="0">
            <a:noAutofit/>
          </a:bodyPr>
          <a:p>
            <a:r>
              <a:rPr lang="zh-CN" altLang="en-US" sz="2800" b="1">
                <a:latin typeface="SimSong Bold" panose="02020300000000000000" charset="-122"/>
                <a:ea typeface="SimSong Bold" panose="02020300000000000000" charset="-122"/>
              </a:rPr>
              <a:t>工作分配</a:t>
            </a:r>
            <a:endParaRPr lang="zh-CN" altLang="en-US" sz="2800" b="1">
              <a:latin typeface="SimSong Bold" panose="02020300000000000000" charset="-122"/>
              <a:ea typeface="SimSong Bold" panose="02020300000000000000" charset="-122"/>
            </a:endParaRPr>
          </a:p>
        </p:txBody>
      </p:sp>
      <p:sp>
        <p:nvSpPr>
          <p:cNvPr id="5" name="文本框 4"/>
          <p:cNvSpPr txBox="1"/>
          <p:nvPr/>
        </p:nvSpPr>
        <p:spPr>
          <a:xfrm>
            <a:off x="1249680" y="1540510"/>
            <a:ext cx="8493125" cy="4641850"/>
          </a:xfrm>
          <a:prstGeom prst="rect">
            <a:avLst/>
          </a:prstGeom>
          <a:noFill/>
        </p:spPr>
        <p:txBody>
          <a:bodyPr wrap="square" rtlCol="0">
            <a:noAutofit/>
          </a:bodyPr>
          <a:p>
            <a:r>
              <a:rPr lang="zh-CN" altLang="en-US" sz="2000">
                <a:latin typeface="SimSong Regular" panose="02020300000000000000" charset="-122"/>
                <a:ea typeface="SimSong Regular" panose="02020300000000000000" charset="-122"/>
                <a:cs typeface="SimSong Regular" panose="02020300000000000000" charset="-122"/>
              </a:rPr>
              <a:t>资料查找：</a:t>
            </a:r>
            <a:endParaRPr lang="zh-CN" altLang="en-US" sz="2000">
              <a:latin typeface="SimSong Regular" panose="02020300000000000000" charset="-122"/>
              <a:ea typeface="SimSong Regular" panose="02020300000000000000" charset="-122"/>
              <a:cs typeface="SimSong Regular" panose="02020300000000000000" charset="-122"/>
            </a:endParaRPr>
          </a:p>
          <a:p>
            <a:endParaRPr lang="zh-CN" altLang="en-US" sz="2000">
              <a:latin typeface="SimSong Regular" panose="02020300000000000000" charset="-122"/>
              <a:ea typeface="SimSong Regular" panose="02020300000000000000" charset="-122"/>
              <a:cs typeface="SimSong Regular" panose="02020300000000000000" charset="-122"/>
            </a:endParaRPr>
          </a:p>
          <a:p>
            <a:r>
              <a:rPr lang="zh-CN" altLang="en-US">
                <a:latin typeface="SimSong Regular" panose="02020300000000000000" charset="-122"/>
                <a:ea typeface="SimSong Regular" panose="02020300000000000000" charset="-122"/>
                <a:cs typeface="SimSong Regular" panose="02020300000000000000" charset="-122"/>
              </a:rPr>
              <a:t>李辰宇：基本介绍</a:t>
            </a:r>
            <a:r>
              <a:rPr lang="en-US" altLang="zh-CN">
                <a:latin typeface="SimSong Regular" panose="02020300000000000000" charset="-122"/>
                <a:ea typeface="SimSong Regular" panose="02020300000000000000" charset="-122"/>
                <a:cs typeface="SimSong Regular" panose="02020300000000000000" charset="-122"/>
              </a:rPr>
              <a:t> </a:t>
            </a:r>
            <a:r>
              <a:rPr lang="zh-CN" altLang="en-US">
                <a:latin typeface="SimSong Regular" panose="02020300000000000000" charset="-122"/>
                <a:ea typeface="SimSong Regular" panose="02020300000000000000" charset="-122"/>
                <a:cs typeface="SimSong Regular" panose="02020300000000000000" charset="-122"/>
              </a:rPr>
              <a:t>副作用一部分</a:t>
            </a:r>
            <a:r>
              <a:rPr lang="en-US" altLang="zh-CN">
                <a:latin typeface="SimSong Regular" panose="02020300000000000000" charset="-122"/>
                <a:ea typeface="SimSong Regular" panose="02020300000000000000" charset="-122"/>
                <a:cs typeface="SimSong Regular" panose="02020300000000000000" charset="-122"/>
              </a:rPr>
              <a:t> </a:t>
            </a:r>
            <a:r>
              <a:rPr lang="zh-CN" altLang="en-US">
                <a:latin typeface="SimSong Regular" panose="02020300000000000000" charset="-122"/>
                <a:ea typeface="SimSong Regular" panose="02020300000000000000" charset="-122"/>
                <a:cs typeface="SimSong Regular" panose="02020300000000000000" charset="-122"/>
              </a:rPr>
              <a:t>药理作用</a:t>
            </a:r>
            <a:endParaRPr lang="zh-CN" altLang="en-US">
              <a:latin typeface="SimSong Regular" panose="02020300000000000000" charset="-122"/>
              <a:ea typeface="SimSong Regular" panose="02020300000000000000" charset="-122"/>
              <a:cs typeface="SimSong Regular" panose="02020300000000000000" charset="-122"/>
            </a:endParaRPr>
          </a:p>
          <a:p>
            <a:r>
              <a:rPr lang="zh-CN" altLang="en-US">
                <a:latin typeface="SimSong Regular" panose="02020300000000000000" charset="-122"/>
                <a:ea typeface="SimSong Regular" panose="02020300000000000000" charset="-122"/>
                <a:cs typeface="SimSong Regular" panose="02020300000000000000" charset="-122"/>
              </a:rPr>
              <a:t>张骞：临床应用</a:t>
            </a:r>
            <a:endParaRPr lang="zh-CN" altLang="en-US">
              <a:latin typeface="SimSong Regular" panose="02020300000000000000" charset="-122"/>
              <a:ea typeface="SimSong Regular" panose="02020300000000000000" charset="-122"/>
              <a:cs typeface="SimSong Regular" panose="02020300000000000000" charset="-122"/>
            </a:endParaRPr>
          </a:p>
          <a:p>
            <a:r>
              <a:rPr lang="zh-CN" altLang="en-US">
                <a:latin typeface="SimSong Regular" panose="02020300000000000000" charset="-122"/>
                <a:ea typeface="SimSong Regular" panose="02020300000000000000" charset="-122"/>
                <a:cs typeface="SimSong Regular" panose="02020300000000000000" charset="-122"/>
              </a:rPr>
              <a:t>韩冰：管理和检测</a:t>
            </a:r>
            <a:endParaRPr lang="zh-CN" altLang="en-US">
              <a:latin typeface="SimSong Regular" panose="02020300000000000000" charset="-122"/>
              <a:ea typeface="SimSong Regular" panose="02020300000000000000" charset="-122"/>
              <a:cs typeface="SimSong Regular" panose="02020300000000000000" charset="-122"/>
            </a:endParaRPr>
          </a:p>
          <a:p>
            <a:r>
              <a:rPr lang="zh-CN" altLang="en-US">
                <a:latin typeface="SimSong Regular" panose="02020300000000000000" charset="-122"/>
                <a:ea typeface="SimSong Regular" panose="02020300000000000000" charset="-122"/>
                <a:cs typeface="SimSong Regular" panose="02020300000000000000" charset="-122"/>
              </a:rPr>
              <a:t>张展浩：化学特性</a:t>
            </a:r>
            <a:endParaRPr lang="zh-CN" altLang="en-US">
              <a:latin typeface="SimSong Regular" panose="02020300000000000000" charset="-122"/>
              <a:ea typeface="SimSong Regular" panose="02020300000000000000" charset="-122"/>
              <a:cs typeface="SimSong Regular" panose="02020300000000000000" charset="-122"/>
            </a:endParaRPr>
          </a:p>
          <a:p>
            <a:r>
              <a:rPr lang="zh-CN" altLang="en-US">
                <a:latin typeface="SimSong Regular" panose="02020300000000000000" charset="-122"/>
                <a:ea typeface="SimSong Regular" panose="02020300000000000000" charset="-122"/>
                <a:cs typeface="SimSong Regular" panose="02020300000000000000" charset="-122"/>
              </a:rPr>
              <a:t>王盈清：副作用一部分</a:t>
            </a:r>
            <a:endParaRPr lang="zh-CN" altLang="en-US">
              <a:latin typeface="SimSong Regular" panose="02020300000000000000" charset="-122"/>
              <a:ea typeface="SimSong Regular" panose="02020300000000000000" charset="-122"/>
              <a:cs typeface="SimSong Regular" panose="02020300000000000000" charset="-122"/>
            </a:endParaRPr>
          </a:p>
          <a:p>
            <a:endParaRPr lang="zh-CN" altLang="en-US">
              <a:latin typeface="SimSong Regular" panose="02020300000000000000" charset="-122"/>
              <a:ea typeface="SimSong Regular" panose="02020300000000000000" charset="-122"/>
              <a:cs typeface="SimSong Regular" panose="02020300000000000000" charset="-122"/>
            </a:endParaRPr>
          </a:p>
          <a:p>
            <a:r>
              <a:rPr lang="zh-CN" altLang="en-US" sz="2000">
                <a:latin typeface="SimSong Regular" panose="02020300000000000000" charset="-122"/>
                <a:ea typeface="SimSong Regular" panose="02020300000000000000" charset="-122"/>
                <a:cs typeface="SimSong Regular" panose="02020300000000000000" charset="-122"/>
              </a:rPr>
              <a:t>演讲分配：</a:t>
            </a:r>
            <a:endParaRPr lang="zh-CN" altLang="en-US" sz="2000">
              <a:latin typeface="SimSong Regular" panose="02020300000000000000" charset="-122"/>
              <a:ea typeface="SimSong Regular" panose="02020300000000000000" charset="-122"/>
              <a:cs typeface="SimSong Regular" panose="02020300000000000000" charset="-122"/>
            </a:endParaRPr>
          </a:p>
          <a:p>
            <a:br>
              <a:rPr lang="zh-CN" altLang="en-US">
                <a:latin typeface="SimSong Regular" panose="02020300000000000000" charset="-122"/>
                <a:ea typeface="SimSong Regular" panose="02020300000000000000" charset="-122"/>
                <a:cs typeface="SimSong Regular" panose="02020300000000000000" charset="-122"/>
              </a:rPr>
            </a:br>
            <a:r>
              <a:rPr lang="zh-CN" altLang="en-US">
                <a:latin typeface="SimSong Regular" panose="02020300000000000000" charset="-122"/>
                <a:ea typeface="SimSong Regular" panose="02020300000000000000" charset="-122"/>
                <a:cs typeface="SimSong Regular" panose="02020300000000000000" charset="-122"/>
              </a:rPr>
              <a:t>邢鹤馨：基本介绍</a:t>
            </a:r>
            <a:endParaRPr lang="zh-CN" altLang="en-US">
              <a:latin typeface="SimSong Regular" panose="02020300000000000000" charset="-122"/>
              <a:ea typeface="SimSong Regular" panose="02020300000000000000" charset="-122"/>
              <a:cs typeface="SimSong Regular" panose="02020300000000000000" charset="-122"/>
            </a:endParaRPr>
          </a:p>
          <a:p>
            <a:r>
              <a:rPr lang="zh-CN" altLang="en-US">
                <a:latin typeface="SimSong Regular" panose="02020300000000000000" charset="-122"/>
                <a:ea typeface="SimSong Regular" panose="02020300000000000000" charset="-122"/>
                <a:cs typeface="SimSong Regular" panose="02020300000000000000" charset="-122"/>
              </a:rPr>
              <a:t>张展浩：化学特性</a:t>
            </a:r>
            <a:endParaRPr lang="zh-CN" altLang="en-US">
              <a:latin typeface="SimSong Regular" panose="02020300000000000000" charset="-122"/>
              <a:ea typeface="SimSong Regular" panose="02020300000000000000" charset="-122"/>
              <a:cs typeface="SimSong Regular" panose="02020300000000000000" charset="-122"/>
            </a:endParaRPr>
          </a:p>
          <a:p>
            <a:r>
              <a:rPr lang="zh-CN" altLang="en-US">
                <a:latin typeface="SimSong Regular" panose="02020300000000000000" charset="-122"/>
                <a:ea typeface="SimSong Regular" panose="02020300000000000000" charset="-122"/>
                <a:cs typeface="SimSong Regular" panose="02020300000000000000" charset="-122"/>
              </a:rPr>
              <a:t>李辰宇：药理作用</a:t>
            </a:r>
            <a:endParaRPr lang="zh-CN" altLang="en-US">
              <a:latin typeface="SimSong Regular" panose="02020300000000000000" charset="-122"/>
              <a:ea typeface="SimSong Regular" panose="02020300000000000000" charset="-122"/>
              <a:cs typeface="SimSong Regular" panose="02020300000000000000" charset="-122"/>
            </a:endParaRPr>
          </a:p>
          <a:p>
            <a:r>
              <a:rPr lang="zh-CN" altLang="en-US">
                <a:latin typeface="SimSong Regular" panose="02020300000000000000" charset="-122"/>
                <a:ea typeface="SimSong Regular" panose="02020300000000000000" charset="-122"/>
                <a:cs typeface="SimSong Regular" panose="02020300000000000000" charset="-122"/>
              </a:rPr>
              <a:t>张骞：临床应用</a:t>
            </a:r>
            <a:endParaRPr lang="zh-CN" altLang="en-US">
              <a:latin typeface="SimSong Regular" panose="02020300000000000000" charset="-122"/>
              <a:ea typeface="SimSong Regular" panose="02020300000000000000" charset="-122"/>
              <a:cs typeface="SimSong Regular" panose="02020300000000000000" charset="-122"/>
            </a:endParaRPr>
          </a:p>
          <a:p>
            <a:r>
              <a:rPr lang="zh-CN" altLang="en-US">
                <a:latin typeface="SimSong Regular" panose="02020300000000000000" charset="-122"/>
                <a:ea typeface="SimSong Regular" panose="02020300000000000000" charset="-122"/>
                <a:cs typeface="SimSong Regular" panose="02020300000000000000" charset="-122"/>
              </a:rPr>
              <a:t>王盈清：副作用与警告</a:t>
            </a:r>
            <a:endParaRPr lang="zh-CN" altLang="en-US">
              <a:latin typeface="SimSong Regular" panose="02020300000000000000" charset="-122"/>
              <a:ea typeface="SimSong Regular" panose="02020300000000000000" charset="-122"/>
              <a:cs typeface="SimSong Regular" panose="02020300000000000000" charset="-122"/>
            </a:endParaRPr>
          </a:p>
          <a:p>
            <a:r>
              <a:rPr lang="zh-CN" altLang="en-US">
                <a:latin typeface="SimSong Regular" panose="02020300000000000000" charset="-122"/>
                <a:ea typeface="SimSong Regular" panose="02020300000000000000" charset="-122"/>
                <a:cs typeface="SimSong Regular" panose="02020300000000000000" charset="-122"/>
              </a:rPr>
              <a:t>韩冰：管理与检测</a:t>
            </a:r>
            <a:endParaRPr lang="zh-CN" altLang="en-US">
              <a:latin typeface="SimSong Regular" panose="02020300000000000000" charset="-122"/>
              <a:ea typeface="SimSong Regular" panose="02020300000000000000" charset="-122"/>
              <a:cs typeface="SimSong Regular" panose="02020300000000000000" charset="-122"/>
            </a:endParaRPr>
          </a:p>
        </p:txBody>
      </p:sp>
      <p:sp>
        <p:nvSpPr>
          <p:cNvPr id="6" name="文本框 5"/>
          <p:cNvSpPr txBox="1"/>
          <p:nvPr/>
        </p:nvSpPr>
        <p:spPr>
          <a:xfrm>
            <a:off x="5145405" y="4704080"/>
            <a:ext cx="5742305" cy="1260475"/>
          </a:xfrm>
          <a:prstGeom prst="rect">
            <a:avLst/>
          </a:prstGeom>
          <a:noFill/>
        </p:spPr>
        <p:txBody>
          <a:bodyPr wrap="square" rtlCol="0">
            <a:spAutoFit/>
          </a:bodyPr>
          <a:p>
            <a:r>
              <a:rPr lang="en-US" altLang="zh-CN" sz="2000"/>
              <a:t>PPT</a:t>
            </a:r>
            <a:r>
              <a:rPr lang="zh-CN" altLang="en-US" sz="2000"/>
              <a:t>制作：</a:t>
            </a:r>
            <a:endParaRPr lang="zh-CN" altLang="en-US" sz="2000"/>
          </a:p>
          <a:p>
            <a:endParaRPr lang="zh-CN" altLang="en-US" sz="2000"/>
          </a:p>
          <a:p>
            <a:r>
              <a:rPr lang="zh-CN" altLang="en-US"/>
              <a:t>邢鹤馨：基本介绍</a:t>
            </a:r>
            <a:r>
              <a:rPr lang="en-US" altLang="zh-CN"/>
              <a:t> </a:t>
            </a:r>
            <a:r>
              <a:rPr lang="zh-CN" altLang="en-US"/>
              <a:t>化学特性</a:t>
            </a:r>
            <a:r>
              <a:rPr lang="en-US" altLang="zh-CN"/>
              <a:t> </a:t>
            </a:r>
            <a:r>
              <a:rPr lang="zh-CN" altLang="en-US"/>
              <a:t>药理作用部分与</a:t>
            </a:r>
            <a:r>
              <a:rPr lang="en-US" altLang="zh-CN"/>
              <a:t>ppt</a:t>
            </a:r>
            <a:r>
              <a:rPr lang="zh-CN" altLang="en-US"/>
              <a:t>校对。</a:t>
            </a:r>
            <a:endParaRPr lang="zh-CN" altLang="en-US"/>
          </a:p>
          <a:p>
            <a:r>
              <a:rPr lang="zh-CN" altLang="en-US"/>
              <a:t>王盈清：临床应用</a:t>
            </a:r>
            <a:r>
              <a:rPr lang="en-US" altLang="zh-CN"/>
              <a:t> </a:t>
            </a:r>
            <a:r>
              <a:rPr lang="zh-CN" altLang="en-US"/>
              <a:t>副作用警告</a:t>
            </a:r>
            <a:r>
              <a:rPr lang="en-US" altLang="zh-CN"/>
              <a:t> </a:t>
            </a:r>
            <a:r>
              <a:rPr lang="zh-CN" altLang="en-US"/>
              <a:t>管理检测</a:t>
            </a:r>
            <a:r>
              <a:rPr lang="zh-CN" altLang="en-US"/>
              <a:t>部分</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0" y="671830"/>
            <a:ext cx="4144645" cy="211455"/>
          </a:xfrm>
          <a:prstGeom prst="rect">
            <a:avLst/>
          </a:prstGeom>
          <a:solidFill>
            <a:srgbClr val="ACBEC8"/>
          </a:solidFill>
          <a:ln>
            <a:solidFill>
              <a:srgbClr val="ADBFC9"/>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内容占位符 3"/>
          <p:cNvSpPr/>
          <p:nvPr>
            <p:ph idx="1"/>
          </p:nvPr>
        </p:nvSpPr>
        <p:spPr>
          <a:xfrm>
            <a:off x="990600" y="1565910"/>
            <a:ext cx="9578340" cy="4351655"/>
          </a:xfrm>
        </p:spPr>
        <p:txBody>
          <a:bodyPr>
            <a:normAutofit lnSpcReduction="20000"/>
          </a:bodyPr>
          <a:p>
            <a:pPr fontAlgn="auto">
              <a:lnSpc>
                <a:spcPct val="150000"/>
              </a:lnSpc>
            </a:pPr>
            <a:r>
              <a:rPr lang="zh-CN" altLang="en-US" sz="2000" b="1">
                <a:solidFill>
                  <a:srgbClr val="202020"/>
                </a:solidFill>
                <a:latin typeface="SimSong Bold" panose="02020300000000000000" charset="-122"/>
                <a:ea typeface="SimSong Bold" panose="02020300000000000000" charset="-122"/>
                <a:cs typeface="SimSong Regular" panose="02020300000000000000" charset="-122"/>
              </a:rPr>
              <a:t>化学结构与药理作用：</a:t>
            </a:r>
            <a:r>
              <a:rPr lang="zh-CN" altLang="en-US" sz="2000">
                <a:latin typeface="SimSong Regular" panose="02020300000000000000" charset="-122"/>
                <a:ea typeface="SimSong Regular" panose="02020300000000000000" charset="-122"/>
                <a:cs typeface="SimSong Regular" panose="02020300000000000000" charset="-122"/>
              </a:rPr>
              <a:t> 地塞米松是一种合成皮质类固醇，它通过减少身体产生的炎症化学物质，从而减轻炎症和免疫反应。它还能影响白细胞的活动，降低免疫系统的反应。</a:t>
            </a:r>
            <a:endParaRPr lang="zh-CN" altLang="en-US" sz="2000">
              <a:latin typeface="SimSong Regular" panose="02020300000000000000" charset="-122"/>
              <a:ea typeface="SimSong Regular" panose="02020300000000000000" charset="-122"/>
              <a:cs typeface="SimSong Regular" panose="02020300000000000000" charset="-122"/>
            </a:endParaRPr>
          </a:p>
          <a:p>
            <a:pPr fontAlgn="auto">
              <a:lnSpc>
                <a:spcPct val="150000"/>
              </a:lnSpc>
            </a:pPr>
            <a:r>
              <a:rPr lang="zh-CN" altLang="en-US" sz="2000" b="1">
                <a:solidFill>
                  <a:srgbClr val="202020"/>
                </a:solidFill>
                <a:latin typeface="SimSong Bold" panose="02020300000000000000" charset="-122"/>
                <a:ea typeface="SimSong Bold" panose="02020300000000000000" charset="-122"/>
                <a:cs typeface="SimSong Regular" panose="02020300000000000000" charset="-122"/>
              </a:rPr>
              <a:t>适应症：</a:t>
            </a:r>
            <a:r>
              <a:rPr lang="zh-CN" altLang="en-US" sz="2000">
                <a:latin typeface="SimSong Regular" panose="02020300000000000000" charset="-122"/>
                <a:ea typeface="SimSong Regular" panose="02020300000000000000" charset="-122"/>
                <a:cs typeface="SimSong Regular" panose="02020300000000000000" charset="-122"/>
              </a:rPr>
              <a:t> 地塞米松可用于治疗多种疾病，包括但不限于：</a:t>
            </a:r>
            <a:endParaRPr lang="zh-CN" altLang="en-US" sz="2000">
              <a:latin typeface="SimSong Regular" panose="02020300000000000000" charset="-122"/>
              <a:ea typeface="SimSong Regular" panose="02020300000000000000" charset="-122"/>
              <a:cs typeface="SimSong Regular" panose="02020300000000000000" charset="-122"/>
            </a:endParaRPr>
          </a:p>
          <a:p>
            <a:pPr marL="0" indent="0" fontAlgn="auto">
              <a:lnSpc>
                <a:spcPct val="150000"/>
              </a:lnSpc>
              <a:buNone/>
            </a:pPr>
            <a:r>
              <a:rPr lang="en-US" altLang="zh-CN" sz="2000">
                <a:latin typeface="SimSong Regular" panose="02020300000000000000" charset="-122"/>
                <a:ea typeface="SimSong Regular" panose="02020300000000000000" charset="-122"/>
                <a:cs typeface="SimSong Regular" panose="02020300000000000000" charset="-122"/>
              </a:rPr>
              <a:t>·</a:t>
            </a:r>
            <a:r>
              <a:rPr lang="zh-CN" altLang="en-US" sz="2000">
                <a:latin typeface="SimSong Regular" panose="02020300000000000000" charset="-122"/>
                <a:ea typeface="SimSong Regular" panose="02020300000000000000" charset="-122"/>
                <a:cs typeface="SimSong Regular" panose="02020300000000000000" charset="-122"/>
              </a:rPr>
              <a:t>哮喘和COPD（慢性阻塞性肺病）</a:t>
            </a:r>
            <a:endParaRPr lang="zh-CN" altLang="en-US" sz="2000">
              <a:latin typeface="SimSong Regular" panose="02020300000000000000" charset="-122"/>
              <a:ea typeface="SimSong Regular" panose="02020300000000000000" charset="-122"/>
              <a:cs typeface="SimSong Regular" panose="02020300000000000000" charset="-122"/>
            </a:endParaRPr>
          </a:p>
          <a:p>
            <a:pPr marL="0" indent="0">
              <a:buNone/>
            </a:pPr>
            <a:r>
              <a:rPr lang="en-US" altLang="zh-CN" sz="2000">
                <a:latin typeface="SimSong Regular" panose="02020300000000000000" charset="-122"/>
                <a:ea typeface="SimSong Regular" panose="02020300000000000000" charset="-122"/>
                <a:cs typeface="SimSong Regular" panose="02020300000000000000" charset="-122"/>
              </a:rPr>
              <a:t>·</a:t>
            </a:r>
            <a:r>
              <a:rPr lang="zh-CN" altLang="en-US" sz="2000">
                <a:latin typeface="SimSong Regular" panose="02020300000000000000" charset="-122"/>
                <a:ea typeface="SimSong Regular" panose="02020300000000000000" charset="-122"/>
                <a:cs typeface="SimSong Regular" panose="02020300000000000000" charset="-122"/>
              </a:rPr>
              <a:t>自身免疫性疾病，如系统性红斑狼疮和类风湿性关节炎</a:t>
            </a:r>
            <a:endParaRPr lang="zh-CN" altLang="en-US" sz="2000">
              <a:latin typeface="SimSong Regular" panose="02020300000000000000" charset="-122"/>
              <a:ea typeface="SimSong Regular" panose="02020300000000000000" charset="-122"/>
              <a:cs typeface="SimSong Regular" panose="02020300000000000000" charset="-122"/>
            </a:endParaRPr>
          </a:p>
          <a:p>
            <a:pPr marL="0" indent="0">
              <a:buNone/>
            </a:pPr>
            <a:r>
              <a:rPr lang="en-US" altLang="zh-CN" sz="2000">
                <a:latin typeface="SimSong Regular" panose="02020300000000000000" charset="-122"/>
                <a:ea typeface="SimSong Regular" panose="02020300000000000000" charset="-122"/>
                <a:cs typeface="SimSong Regular" panose="02020300000000000000" charset="-122"/>
              </a:rPr>
              <a:t>·</a:t>
            </a:r>
            <a:r>
              <a:rPr lang="zh-CN" altLang="en-US" sz="2000">
                <a:latin typeface="SimSong Regular" panose="02020300000000000000" charset="-122"/>
                <a:ea typeface="SimSong Regular" panose="02020300000000000000" charset="-122"/>
                <a:cs typeface="SimSong Regular" panose="02020300000000000000" charset="-122"/>
              </a:rPr>
              <a:t>皮肤疾病，如湿疹和银屑病</a:t>
            </a:r>
            <a:endParaRPr lang="zh-CN" altLang="en-US" sz="2000">
              <a:latin typeface="SimSong Regular" panose="02020300000000000000" charset="-122"/>
              <a:ea typeface="SimSong Regular" panose="02020300000000000000" charset="-122"/>
              <a:cs typeface="SimSong Regular" panose="02020300000000000000" charset="-122"/>
            </a:endParaRPr>
          </a:p>
          <a:p>
            <a:pPr marL="0" indent="0" fontAlgn="auto">
              <a:lnSpc>
                <a:spcPct val="100000"/>
              </a:lnSpc>
              <a:buNone/>
            </a:pPr>
            <a:r>
              <a:rPr lang="en-US" altLang="zh-CN" sz="2000">
                <a:latin typeface="SimSong Regular" panose="02020300000000000000" charset="-122"/>
                <a:ea typeface="SimSong Regular" panose="02020300000000000000" charset="-122"/>
                <a:cs typeface="SimSong Regular" panose="02020300000000000000" charset="-122"/>
              </a:rPr>
              <a:t>·</a:t>
            </a:r>
            <a:r>
              <a:rPr lang="zh-CN" altLang="en-US" sz="2000">
                <a:latin typeface="SimSong Regular" panose="02020300000000000000" charset="-122"/>
                <a:ea typeface="SimSong Regular" panose="02020300000000000000" charset="-122"/>
                <a:cs typeface="SimSong Regular" panose="02020300000000000000" charset="-122"/>
              </a:rPr>
              <a:t>某些类型的癌症，如脑瘤，脑水肿</a:t>
            </a:r>
            <a:endParaRPr lang="zh-CN" altLang="en-US" sz="2000">
              <a:latin typeface="SimSong Regular" panose="02020300000000000000" charset="-122"/>
              <a:ea typeface="SimSong Regular" panose="02020300000000000000" charset="-122"/>
              <a:cs typeface="SimSong Regular" panose="02020300000000000000" charset="-122"/>
            </a:endParaRPr>
          </a:p>
          <a:p>
            <a:pPr fontAlgn="auto">
              <a:lnSpc>
                <a:spcPct val="150000"/>
              </a:lnSpc>
            </a:pPr>
            <a:r>
              <a:rPr lang="zh-CN" altLang="en-US" sz="2000" b="1">
                <a:solidFill>
                  <a:srgbClr val="202020"/>
                </a:solidFill>
                <a:latin typeface="SimSong Bold" panose="02020300000000000000" charset="-122"/>
                <a:ea typeface="SimSong Bold" panose="02020300000000000000" charset="-122"/>
                <a:cs typeface="SimSong Regular" panose="02020300000000000000" charset="-122"/>
              </a:rPr>
              <a:t>给药方式：</a:t>
            </a:r>
            <a:r>
              <a:rPr lang="zh-CN" altLang="en-US" sz="2000">
                <a:latin typeface="SimSong Regular" panose="02020300000000000000" charset="-122"/>
                <a:ea typeface="SimSong Regular" panose="02020300000000000000" charset="-122"/>
                <a:cs typeface="SimSong Regular" panose="02020300000000000000" charset="-122"/>
              </a:rPr>
              <a:t> 地塞米松可以通过口服、静脉注射、肌肉注射、皮下注射或直接应用于皮肤的方式给药。</a:t>
            </a:r>
            <a:endParaRPr lang="zh-CN" altLang="en-US" sz="2000">
              <a:latin typeface="SimSong Regular" panose="02020300000000000000" charset="-122"/>
              <a:ea typeface="SimSong Regular" panose="02020300000000000000" charset="-122"/>
              <a:cs typeface="SimSong Regular" panose="02020300000000000000"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875665" y="2572385"/>
            <a:ext cx="3681730" cy="13176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effectLst/>
                <a:latin typeface="+mj-lt"/>
                <a:ea typeface="+mj-ea"/>
                <a:cs typeface="+mj-cs"/>
              </a:defRPr>
            </a:lvl1pPr>
          </a:lstStyle>
          <a:p>
            <a:r>
              <a:rPr lang="zh-CN" altLang="en-US" sz="5400" b="1">
                <a:latin typeface="SimSong Bold" panose="02020300000000000000" charset="-122"/>
                <a:ea typeface="SimSong Bold" panose="02020300000000000000" charset="-122"/>
              </a:rPr>
              <a:t>化学</a:t>
            </a:r>
            <a:r>
              <a:rPr lang="zh-CN" altLang="en-US" sz="5400" b="1">
                <a:latin typeface="SimSong Bold" panose="02020300000000000000" charset="-122"/>
                <a:ea typeface="SimSong Bold" panose="02020300000000000000" charset="-122"/>
              </a:rPr>
              <a:t>特性</a:t>
            </a:r>
            <a:endParaRPr lang="zh-CN" altLang="en-US" sz="5400" b="1">
              <a:latin typeface="SimSong Bold" panose="02020300000000000000" charset="-122"/>
              <a:ea typeface="SimSong Bold" panose="02020300000000000000" charset="-122"/>
            </a:endParaRPr>
          </a:p>
        </p:txBody>
      </p:sp>
      <p:sp>
        <p:nvSpPr>
          <p:cNvPr id="5" name="文本占位符 4"/>
          <p:cNvSpPr>
            <a:spLocks noGrp="1"/>
          </p:cNvSpPr>
          <p:nvPr>
            <p:ph type="body" idx="1"/>
          </p:nvPr>
        </p:nvSpPr>
        <p:spPr>
          <a:xfrm>
            <a:off x="1955800" y="4072255"/>
            <a:ext cx="1119505" cy="605155"/>
          </a:xfrm>
        </p:spPr>
        <p:txBody>
          <a:bodyPr/>
          <a:p>
            <a:r>
              <a:rPr lang="zh-CN" altLang="en-US" sz="1800">
                <a:latin typeface="SimSong Regular" panose="02020300000000000000" charset="-122"/>
                <a:ea typeface="SimSong Regular" panose="02020300000000000000" charset="-122"/>
              </a:rPr>
              <a:t>张展</a:t>
            </a:r>
            <a:r>
              <a:rPr lang="zh-CN" altLang="en-US" sz="1800">
                <a:latin typeface="SimSong Regular" panose="02020300000000000000" charset="-122"/>
                <a:ea typeface="SimSong Regular" panose="02020300000000000000" charset="-122"/>
              </a:rPr>
              <a:t>浩</a:t>
            </a:r>
            <a:endParaRPr lang="zh-CN" altLang="en-US" sz="1800">
              <a:latin typeface="SimSong Regular" panose="02020300000000000000" charset="-122"/>
              <a:ea typeface="SimSong Regular" panose="02020300000000000000" charset="-122"/>
            </a:endParaRPr>
          </a:p>
        </p:txBody>
      </p:sp>
      <p:pic>
        <p:nvPicPr>
          <p:cNvPr id="7" name="图片 6" descr="desktop-wallpaper-chemical-background-chemical"/>
          <p:cNvPicPr>
            <a:picLocks noChangeAspect="1"/>
          </p:cNvPicPr>
          <p:nvPr/>
        </p:nvPicPr>
        <p:blipFill>
          <a:blip r:embed="rId1"/>
          <a:stretch>
            <a:fillRect/>
          </a:stretch>
        </p:blipFill>
        <p:spPr>
          <a:xfrm>
            <a:off x="4557395" y="1489075"/>
            <a:ext cx="7745730" cy="3708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0" y="671830"/>
            <a:ext cx="4144645" cy="211455"/>
          </a:xfrm>
          <a:prstGeom prst="rect">
            <a:avLst/>
          </a:prstGeom>
          <a:solidFill>
            <a:srgbClr val="ACBEC8"/>
          </a:solidFill>
          <a:ln>
            <a:solidFill>
              <a:srgbClr val="ADBFC9"/>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2418715" y="1849755"/>
            <a:ext cx="7395210" cy="5148580"/>
          </a:xfrm>
          <a:prstGeom prst="rect">
            <a:avLst/>
          </a:prstGeom>
          <a:noFill/>
        </p:spPr>
        <p:txBody>
          <a:bodyPr wrap="square" rtlCol="0" anchor="t">
            <a:noAutofit/>
          </a:bodyPr>
          <a:p>
            <a:r>
              <a:rPr lang="en-US" altLang="zh-CN" sz="2400">
                <a:latin typeface="SimSong Regular" panose="02020300000000000000" charset="-122"/>
                <a:ea typeface="SimSong Regular" panose="02020300000000000000" charset="-122"/>
                <a:cs typeface="SimSong Regular" panose="02020300000000000000" charset="-122"/>
                <a:sym typeface="+mn-ea"/>
              </a:rPr>
              <a:t>· </a:t>
            </a:r>
            <a:r>
              <a:rPr lang="zh-CN" altLang="en-US" sz="2400">
                <a:latin typeface="SimSong Regular" panose="02020300000000000000" charset="-122"/>
                <a:ea typeface="SimSong Regular" panose="02020300000000000000" charset="-122"/>
                <a:cs typeface="SimSong Regular" panose="02020300000000000000" charset="-122"/>
                <a:sym typeface="+mn-ea"/>
              </a:rPr>
              <a:t>性状：本品为白色或类白色的结晶性粉末，无臭。 </a:t>
            </a:r>
            <a:endParaRPr lang="zh-CN" altLang="en-US" sz="2400">
              <a:latin typeface="SimSong Regular" panose="02020300000000000000" charset="-122"/>
              <a:ea typeface="SimSong Regular" panose="02020300000000000000" charset="-122"/>
              <a:cs typeface="SimSong Regular" panose="02020300000000000000" charset="-122"/>
              <a:sym typeface="+mn-ea"/>
            </a:endParaRPr>
          </a:p>
          <a:p>
            <a:pPr indent="0" fontAlgn="auto">
              <a:lnSpc>
                <a:spcPct val="150000"/>
              </a:lnSpc>
            </a:pPr>
            <a:endParaRPr lang="en-US" altLang="zh-CN" sz="2400">
              <a:latin typeface="SimSong Regular" panose="02020300000000000000" charset="-122"/>
              <a:ea typeface="SimSong Regular" panose="02020300000000000000" charset="-122"/>
              <a:cs typeface="SimSong Regular" panose="02020300000000000000" charset="-122"/>
              <a:sym typeface="+mn-ea"/>
            </a:endParaRPr>
          </a:p>
          <a:p>
            <a:pPr indent="0" fontAlgn="auto">
              <a:lnSpc>
                <a:spcPct val="150000"/>
              </a:lnSpc>
            </a:pPr>
            <a:r>
              <a:rPr lang="en-US" altLang="zh-CN" sz="2400">
                <a:latin typeface="SimSong Regular" panose="02020300000000000000" charset="-122"/>
                <a:ea typeface="SimSong Regular" panose="02020300000000000000" charset="-122"/>
                <a:cs typeface="SimSong Regular" panose="02020300000000000000" charset="-122"/>
                <a:sym typeface="+mn-ea"/>
              </a:rPr>
              <a:t>· </a:t>
            </a:r>
            <a:r>
              <a:rPr lang="zh-CN" altLang="en-US" sz="2400">
                <a:latin typeface="SimSong Regular" panose="02020300000000000000" charset="-122"/>
                <a:ea typeface="SimSong Regular" panose="02020300000000000000" charset="-122"/>
                <a:cs typeface="SimSong Regular" panose="02020300000000000000" charset="-122"/>
                <a:sym typeface="+mn-ea"/>
              </a:rPr>
              <a:t>本品在甲醇、乙醇、丙酮或二氧六环中略溶，在三氯甲烷中微溶，在乙醚中极微溶解，在水中几乎不溶。</a:t>
            </a:r>
            <a:endParaRPr lang="zh-CN" altLang="en-US" sz="2400">
              <a:latin typeface="SimSong Regular" panose="02020300000000000000" charset="-122"/>
              <a:ea typeface="SimSong Regular" panose="02020300000000000000" charset="-122"/>
              <a:cs typeface="SimSong Regular" panose="02020300000000000000" charset="-122"/>
            </a:endParaRPr>
          </a:p>
          <a:p>
            <a:pPr indent="0" fontAlgn="auto">
              <a:lnSpc>
                <a:spcPct val="150000"/>
              </a:lnSpc>
            </a:pPr>
            <a:endParaRPr lang="en-US" altLang="zh-CN" sz="2400">
              <a:latin typeface="SimSong Regular" panose="02020300000000000000" charset="-122"/>
              <a:ea typeface="SimSong Regular" panose="02020300000000000000" charset="-122"/>
              <a:cs typeface="SimSong Regular" panose="02020300000000000000" charset="-122"/>
              <a:sym typeface="+mn-ea"/>
            </a:endParaRPr>
          </a:p>
          <a:p>
            <a:pPr indent="0" fontAlgn="auto">
              <a:lnSpc>
                <a:spcPct val="150000"/>
              </a:lnSpc>
            </a:pPr>
            <a:r>
              <a:rPr lang="en-US" altLang="zh-CN" sz="2400">
                <a:latin typeface="SimSong Regular" panose="02020300000000000000" charset="-122"/>
                <a:ea typeface="SimSong Regular" panose="02020300000000000000" charset="-122"/>
                <a:cs typeface="SimSong Regular" panose="02020300000000000000" charset="-122"/>
                <a:sym typeface="+mn-ea"/>
              </a:rPr>
              <a:t>· </a:t>
            </a:r>
            <a:r>
              <a:rPr lang="zh-CN" altLang="en-US" sz="2400">
                <a:latin typeface="SimSong Regular" panose="02020300000000000000" charset="-122"/>
                <a:ea typeface="SimSong Regular" panose="02020300000000000000" charset="-122"/>
                <a:cs typeface="SimSong Regular" panose="02020300000000000000" charset="-122"/>
                <a:sym typeface="+mn-ea"/>
              </a:rPr>
              <a:t>是一种人工合成的皮质类固醇药物，具有抗炎和免疫抑制作用。</a:t>
            </a:r>
            <a:endParaRPr lang="zh-CN" altLang="en-US" sz="2400">
              <a:latin typeface="SimSong Regular" panose="02020300000000000000" charset="-122"/>
              <a:ea typeface="SimSong Regular" panose="02020300000000000000" charset="-122"/>
              <a:cs typeface="SimSong Regular" panose="02020300000000000000"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1" descr="50-02-2"/>
          <p:cNvPicPr>
            <a:picLocks noChangeAspect="1"/>
          </p:cNvPicPr>
          <p:nvPr>
            <p:custDataLst>
              <p:tags r:id="rId1"/>
            </p:custDataLst>
          </p:nvPr>
        </p:nvPicPr>
        <p:blipFill>
          <a:blip r:embed="rId2"/>
          <a:stretch>
            <a:fillRect/>
          </a:stretch>
        </p:blipFill>
        <p:spPr>
          <a:xfrm>
            <a:off x="7346315" y="1706880"/>
            <a:ext cx="3620770" cy="3620770"/>
          </a:xfrm>
          <a:prstGeom prst="rect">
            <a:avLst/>
          </a:prstGeom>
        </p:spPr>
      </p:pic>
      <p:sp>
        <p:nvSpPr>
          <p:cNvPr id="5" name="文本框 4"/>
          <p:cNvSpPr txBox="1"/>
          <p:nvPr/>
        </p:nvSpPr>
        <p:spPr>
          <a:xfrm>
            <a:off x="964565" y="1706880"/>
            <a:ext cx="6096000" cy="3894455"/>
          </a:xfrm>
          <a:prstGeom prst="rect">
            <a:avLst/>
          </a:prstGeom>
          <a:noFill/>
        </p:spPr>
        <p:txBody>
          <a:bodyPr wrap="square" rtlCol="0" anchor="t">
            <a:noAutofit/>
          </a:bodyPr>
          <a:p>
            <a:r>
              <a:rPr lang="en-US" altLang="zh-CN" sz="2000">
                <a:latin typeface="SimSong Regular" panose="02020300000000000000" charset="-122"/>
                <a:ea typeface="SimSong Regular" panose="02020300000000000000" charset="-122"/>
                <a:sym typeface="+mn-ea"/>
              </a:rPr>
              <a:t>·</a:t>
            </a:r>
            <a:r>
              <a:rPr lang="zh-CN" altLang="en-US" sz="2000">
                <a:latin typeface="SimSong Regular" panose="02020300000000000000" charset="-122"/>
                <a:ea typeface="SimSong Regular" panose="02020300000000000000" charset="-122"/>
                <a:sym typeface="+mn-ea"/>
              </a:rPr>
              <a:t>分子式：</a:t>
            </a:r>
            <a:r>
              <a:rPr lang="zh-CN" altLang="en-US">
                <a:sym typeface="+mn-ea"/>
              </a:rPr>
              <a:t>C22H29FO5。</a:t>
            </a:r>
            <a:endParaRPr lang="zh-CN" altLang="en-US">
              <a:sym typeface="+mn-ea"/>
            </a:endParaRPr>
          </a:p>
          <a:p>
            <a:pPr indent="0" fontAlgn="auto">
              <a:lnSpc>
                <a:spcPct val="200000"/>
              </a:lnSpc>
            </a:pPr>
            <a:endParaRPr lang="zh-CN" altLang="en-US">
              <a:sym typeface="+mn-ea"/>
            </a:endParaRPr>
          </a:p>
          <a:p>
            <a:pPr indent="0" fontAlgn="auto">
              <a:lnSpc>
                <a:spcPct val="150000"/>
              </a:lnSpc>
            </a:pPr>
            <a:r>
              <a:rPr lang="en-US" altLang="zh-CN" sz="2000">
                <a:latin typeface="SimSong Regular" panose="02020300000000000000" charset="-122"/>
                <a:ea typeface="SimSong Regular" panose="02020300000000000000" charset="-122"/>
                <a:sym typeface="+mn-ea"/>
              </a:rPr>
              <a:t>·</a:t>
            </a:r>
            <a:r>
              <a:rPr lang="zh-CN" altLang="en-US" sz="2000">
                <a:latin typeface="SimSong Regular" panose="02020300000000000000" charset="-122"/>
                <a:ea typeface="SimSong Regular" panose="02020300000000000000" charset="-122"/>
                <a:sym typeface="+mn-ea"/>
              </a:rPr>
              <a:t>分子量：</a:t>
            </a:r>
            <a:r>
              <a:rPr lang="zh-CN" altLang="en-US">
                <a:sym typeface="+mn-ea"/>
              </a:rPr>
              <a:t>392.46。</a:t>
            </a:r>
            <a:endParaRPr lang="zh-CN" altLang="en-US">
              <a:sym typeface="+mn-ea"/>
            </a:endParaRPr>
          </a:p>
          <a:p>
            <a:pPr indent="0" fontAlgn="auto">
              <a:lnSpc>
                <a:spcPct val="150000"/>
              </a:lnSpc>
            </a:pPr>
            <a:endParaRPr lang="zh-CN" altLang="en-US" sz="2000">
              <a:latin typeface="SimSong Regular" panose="02020300000000000000" charset="-122"/>
              <a:ea typeface="SimSong Regular" panose="02020300000000000000" charset="-122"/>
              <a:cs typeface="SimSong Regular" panose="02020300000000000000" charset="-122"/>
              <a:sym typeface="+mn-ea"/>
            </a:endParaRPr>
          </a:p>
          <a:p>
            <a:pPr indent="0" fontAlgn="auto">
              <a:lnSpc>
                <a:spcPct val="150000"/>
              </a:lnSpc>
            </a:pPr>
            <a:r>
              <a:rPr lang="en-US" altLang="zh-CN" sz="2000">
                <a:latin typeface="SimSong Regular" panose="02020300000000000000" charset="-122"/>
                <a:ea typeface="SimSong Regular" panose="02020300000000000000" charset="-122"/>
                <a:cs typeface="SimSong Regular" panose="02020300000000000000" charset="-122"/>
                <a:sym typeface="+mn-ea"/>
              </a:rPr>
              <a:t>·</a:t>
            </a:r>
            <a:r>
              <a:rPr lang="zh-CN" altLang="en-US" sz="2000">
                <a:latin typeface="SimSong Regular" panose="02020300000000000000" charset="-122"/>
                <a:ea typeface="SimSong Regular" panose="02020300000000000000" charset="-122"/>
                <a:cs typeface="SimSong Regular" panose="02020300000000000000" charset="-122"/>
                <a:sym typeface="+mn-ea"/>
              </a:rPr>
              <a:t>地塞米松的化学名称是9-氟-11β,17,21-三羟基-16α-甲基孕-1,4-二烯-3,20-二酮。</a:t>
            </a:r>
            <a:endParaRPr lang="zh-CN" altLang="en-US" sz="2000">
              <a:latin typeface="SimSong Regular" panose="02020300000000000000" charset="-122"/>
              <a:ea typeface="SimSong Regular" panose="02020300000000000000" charset="-122"/>
              <a:cs typeface="SimSong Regular" panose="02020300000000000000" charset="-122"/>
              <a:sym typeface="+mn-ea"/>
            </a:endParaRPr>
          </a:p>
          <a:p>
            <a:pPr indent="0" fontAlgn="auto">
              <a:lnSpc>
                <a:spcPct val="150000"/>
              </a:lnSpc>
            </a:pPr>
            <a:endParaRPr lang="zh-CN" altLang="en-US" sz="2000">
              <a:latin typeface="SimSong Regular" panose="02020300000000000000" charset="-122"/>
              <a:ea typeface="SimSong Regular" panose="02020300000000000000" charset="-122"/>
              <a:cs typeface="SimSong Regular" panose="02020300000000000000" charset="-122"/>
              <a:sym typeface="+mn-ea"/>
            </a:endParaRPr>
          </a:p>
          <a:p>
            <a:pPr indent="0" fontAlgn="auto">
              <a:lnSpc>
                <a:spcPct val="150000"/>
              </a:lnSpc>
            </a:pPr>
            <a:r>
              <a:rPr lang="en-US" altLang="zh-CN" sz="2000">
                <a:latin typeface="SimSong Regular" panose="02020300000000000000" charset="-122"/>
                <a:ea typeface="SimSong Regular" panose="02020300000000000000" charset="-122"/>
                <a:cs typeface="SimSong Regular" panose="02020300000000000000" charset="-122"/>
                <a:sym typeface="+mn-ea"/>
              </a:rPr>
              <a:t>·</a:t>
            </a:r>
            <a:r>
              <a:rPr lang="zh-CN" altLang="en-US" sz="2000">
                <a:latin typeface="SimSong Regular" panose="02020300000000000000" charset="-122"/>
                <a:ea typeface="SimSong Regular" panose="02020300000000000000" charset="-122"/>
                <a:cs typeface="SimSong Regular" panose="02020300000000000000" charset="-122"/>
                <a:sym typeface="+mn-ea"/>
              </a:rPr>
              <a:t>它的结构包含四个环，即A环、B环、C环和D环。</a:t>
            </a:r>
            <a:endParaRPr lang="zh-CN" altLang="en-US" sz="2000">
              <a:latin typeface="SimSong Regular" panose="02020300000000000000" charset="-122"/>
              <a:ea typeface="SimSong Regular" panose="02020300000000000000" charset="-122"/>
              <a:cs typeface="SimSong Regular" panose="02020300000000000000" charset="-122"/>
              <a:sym typeface="+mn-ea"/>
            </a:endParaRPr>
          </a:p>
        </p:txBody>
      </p:sp>
      <p:sp>
        <p:nvSpPr>
          <p:cNvPr id="6" name="矩形 5"/>
          <p:cNvSpPr/>
          <p:nvPr/>
        </p:nvSpPr>
        <p:spPr>
          <a:xfrm>
            <a:off x="0" y="671830"/>
            <a:ext cx="4144645" cy="211455"/>
          </a:xfrm>
          <a:prstGeom prst="rect">
            <a:avLst/>
          </a:prstGeom>
          <a:solidFill>
            <a:srgbClr val="ACBEC8"/>
          </a:solidFill>
          <a:ln>
            <a:solidFill>
              <a:srgbClr val="ADBFC9"/>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202210120915410659313"/>
          <p:cNvPicPr>
            <a:picLocks noChangeAspect="1"/>
          </p:cNvPicPr>
          <p:nvPr/>
        </p:nvPicPr>
        <p:blipFill>
          <a:blip r:embed="rId1"/>
          <a:stretch>
            <a:fillRect/>
          </a:stretch>
        </p:blipFill>
        <p:spPr>
          <a:xfrm>
            <a:off x="7482840" y="1941830"/>
            <a:ext cx="3566160" cy="3566160"/>
          </a:xfrm>
          <a:prstGeom prst="rect">
            <a:avLst/>
          </a:prstGeom>
        </p:spPr>
      </p:pic>
      <p:sp>
        <p:nvSpPr>
          <p:cNvPr id="4" name="文本框 3"/>
          <p:cNvSpPr txBox="1"/>
          <p:nvPr/>
        </p:nvSpPr>
        <p:spPr>
          <a:xfrm>
            <a:off x="1070610" y="2762250"/>
            <a:ext cx="5728335" cy="2992755"/>
          </a:xfrm>
          <a:prstGeom prst="rect">
            <a:avLst/>
          </a:prstGeom>
          <a:noFill/>
        </p:spPr>
        <p:txBody>
          <a:bodyPr wrap="square" rtlCol="0" anchor="t">
            <a:noAutofit/>
          </a:bodyPr>
          <a:p>
            <a:pPr marL="0" indent="0">
              <a:buNone/>
            </a:pPr>
            <a:r>
              <a:rPr lang="en-US" altLang="zh-CN" sz="2400">
                <a:latin typeface="SimSong Regular" panose="02020300000000000000" charset="-122"/>
                <a:ea typeface="SimSong Regular" panose="02020300000000000000" charset="-122"/>
                <a:sym typeface="+mn-ea"/>
              </a:rPr>
              <a:t>·</a:t>
            </a:r>
            <a:r>
              <a:rPr lang="zh-CN" altLang="en-US" sz="2400">
                <a:latin typeface="SimSong Regular" panose="02020300000000000000" charset="-122"/>
                <a:ea typeface="SimSong Regular" panose="02020300000000000000" charset="-122"/>
                <a:sym typeface="+mn-ea"/>
              </a:rPr>
              <a:t>地塞米松是一种白色至乳白色的结晶粉末。</a:t>
            </a:r>
            <a:endParaRPr lang="zh-CN" altLang="en-US" sz="2400">
              <a:latin typeface="SimSong Regular" panose="02020300000000000000" charset="-122"/>
              <a:ea typeface="SimSong Regular" panose="02020300000000000000" charset="-122"/>
              <a:sym typeface="+mn-ea"/>
            </a:endParaRPr>
          </a:p>
          <a:p>
            <a:pPr marL="0" indent="0">
              <a:buNone/>
            </a:pPr>
            <a:endParaRPr lang="zh-CN" altLang="en-US" sz="2400">
              <a:latin typeface="SimSong Regular" panose="02020300000000000000" charset="-122"/>
              <a:ea typeface="SimSong Regular" panose="02020300000000000000" charset="-122"/>
              <a:sym typeface="+mn-ea"/>
            </a:endParaRPr>
          </a:p>
          <a:p>
            <a:pPr marL="0" indent="0">
              <a:buNone/>
            </a:pPr>
            <a:r>
              <a:rPr lang="en-US" altLang="zh-CN" sz="2400">
                <a:latin typeface="SimSong Regular" panose="02020300000000000000" charset="-122"/>
                <a:ea typeface="SimSong Regular" panose="02020300000000000000" charset="-122"/>
                <a:sym typeface="+mn-ea"/>
              </a:rPr>
              <a:t>·</a:t>
            </a:r>
            <a:r>
              <a:rPr lang="zh-CN" altLang="en-US" sz="2400">
                <a:latin typeface="SimSong Regular" panose="02020300000000000000" charset="-122"/>
                <a:ea typeface="SimSong Regular" panose="02020300000000000000" charset="-122"/>
                <a:sym typeface="+mn-ea"/>
              </a:rPr>
              <a:t>无臭，味苦。这种苦味和其他大多数药物一样类似于苦瓜的味道。</a:t>
            </a:r>
            <a:endParaRPr lang="zh-CN" altLang="en-US" sz="2400">
              <a:latin typeface="SimSong Regular" panose="02020300000000000000" charset="-122"/>
              <a:ea typeface="SimSong Regular" panose="02020300000000000000" charset="-122"/>
              <a:sym typeface="+mn-ea"/>
            </a:endParaRPr>
          </a:p>
        </p:txBody>
      </p:sp>
      <p:sp>
        <p:nvSpPr>
          <p:cNvPr id="5" name="矩形 4"/>
          <p:cNvSpPr/>
          <p:nvPr/>
        </p:nvSpPr>
        <p:spPr>
          <a:xfrm>
            <a:off x="0" y="671830"/>
            <a:ext cx="4144645" cy="211455"/>
          </a:xfrm>
          <a:prstGeom prst="rect">
            <a:avLst/>
          </a:prstGeom>
          <a:solidFill>
            <a:srgbClr val="ACBEC8"/>
          </a:solidFill>
          <a:ln>
            <a:solidFill>
              <a:srgbClr val="ADBFC9"/>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宋体"/>
        <a:cs typeface=""/>
      </a:majorFont>
      <a:minorFont>
        <a:latin typeface="Calibri"/>
        <a:ea typeface="宋体"/>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4511</Words>
  <Application>WPS 文字</Application>
  <PresentationFormat>宽屏</PresentationFormat>
  <Paragraphs>353</Paragraphs>
  <Slides>40</Slides>
  <Notes>1</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40</vt:i4>
      </vt:variant>
    </vt:vector>
  </HeadingPairs>
  <TitlesOfParts>
    <vt:vector size="62" baseType="lpstr">
      <vt:lpstr>Arial</vt:lpstr>
      <vt:lpstr>SimSun</vt:lpstr>
      <vt:lpstr>Wingdings</vt:lpstr>
      <vt:lpstr>SimSong Bold</vt:lpstr>
      <vt:lpstr>Delivery Regular</vt:lpstr>
      <vt:lpstr>SimSong Regular</vt:lpstr>
      <vt:lpstr>Calibri</vt:lpstr>
      <vt:lpstr>Helvetica Neue</vt:lpstr>
      <vt:lpstr>Microsoft YaHei</vt:lpstr>
      <vt:lpstr>汉仪旗黑</vt:lpstr>
      <vt:lpstr>SimSun</vt:lpstr>
      <vt:lpstr>Arial Unicode MS</vt:lpstr>
      <vt:lpstr>汉仪书宋二KW</vt:lpstr>
      <vt:lpstr>等线</vt:lpstr>
      <vt:lpstr>汉仪中等线KW</vt:lpstr>
      <vt:lpstr>SimSong</vt:lpstr>
      <vt:lpstr>Times New Roman</vt:lpstr>
      <vt:lpstr>Segoe UI</vt:lpstr>
      <vt:lpstr>苹方-简</vt:lpstr>
      <vt:lpstr>DengXian</vt:lpstr>
      <vt:lpstr>DengXian</vt:lpstr>
      <vt:lpstr>WPS</vt:lpstr>
      <vt:lpstr>地塞米松 Dexamethasone</vt:lpstr>
      <vt:lpstr>PowerPoint 演示文稿</vt:lpstr>
      <vt:lpstr>基本介绍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临床应用</vt:lpstr>
      <vt:lpstr>PowerPoint 演示文稿</vt:lpstr>
      <vt:lpstr>PowerPoint 演示文稿</vt:lpstr>
      <vt:lpstr>PowerPoint 演示文稿</vt:lpstr>
      <vt:lpstr>PowerPoint 演示文稿</vt:lpstr>
      <vt:lpstr>PowerPoint 演示文稿</vt:lpstr>
      <vt:lpstr>副作用</vt:lpstr>
      <vt:lpstr> 常见的系统性糖皮质激素副作用</vt:lpstr>
      <vt:lpstr>PowerPoint 演示文稿</vt:lpstr>
      <vt:lpstr>长期使用副作用</vt:lpstr>
      <vt:lpstr>监测和管理副作用</vt:lpstr>
      <vt:lpstr>管理与检测</vt:lpstr>
      <vt:lpstr>给药途径 </vt:lpstr>
      <vt:lpstr>PowerPoint 演示文稿</vt:lpstr>
      <vt:lpstr>剂量调整 </vt:lpstr>
      <vt:lpstr>同时地塞米松的使用通常与化疗周期相关。 </vt:lpstr>
      <vt:lpstr>药物监测 </vt:lpstr>
      <vt:lpstr>参考文献</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crane.</cp:lastModifiedBy>
  <cp:revision>17</cp:revision>
  <dcterms:created xsi:type="dcterms:W3CDTF">2024-03-22T13:15:07Z</dcterms:created>
  <dcterms:modified xsi:type="dcterms:W3CDTF">2024-03-22T13:15:07Z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2052-6.2.2.8394</vt:lpwstr>
  </property>
  <property fmtid="{D5CDD505-2E9C-101B-9397-08002B2CF9AE}" pid="3" name="ICV">
    <vt:lpwstr>63D384ACF78884B43E82F96500671CF3_41</vt:lpwstr>
  </property>
</Properties>
</file>